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1" r:id="rId3"/>
    <p:sldId id="292" r:id="rId4"/>
    <p:sldId id="264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81" r:id="rId13"/>
    <p:sldId id="282" r:id="rId14"/>
    <p:sldId id="283" r:id="rId15"/>
    <p:sldId id="293" r:id="rId16"/>
    <p:sldId id="285" r:id="rId17"/>
    <p:sldId id="294" r:id="rId18"/>
    <p:sldId id="287" r:id="rId19"/>
    <p:sldId id="295" r:id="rId20"/>
    <p:sldId id="289" r:id="rId21"/>
    <p:sldId id="296" r:id="rId22"/>
    <p:sldId id="277" r:id="rId23"/>
    <p:sldId id="299" r:id="rId24"/>
    <p:sldId id="279" r:id="rId25"/>
    <p:sldId id="300" r:id="rId26"/>
    <p:sldId id="301" r:id="rId27"/>
    <p:sldId id="302" r:id="rId28"/>
    <p:sldId id="303" r:id="rId29"/>
    <p:sldId id="30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Research </a:t>
            </a:r>
            <a:r>
              <a:rPr lang="en-US" sz="6600" dirty="0" smtClean="0"/>
              <a:t>Strategies</a:t>
            </a:r>
            <a:br>
              <a:rPr lang="en-US" sz="6600" dirty="0" smtClean="0"/>
            </a:br>
            <a:r>
              <a:rPr lang="en-US" sz="6600" dirty="0" smtClean="0"/>
              <a:t>I&gt;Clicker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200400"/>
          </a:xfrm>
        </p:spPr>
        <p:txBody>
          <a:bodyPr/>
          <a:lstStyle/>
          <a:p>
            <a:r>
              <a:rPr lang="en-US" sz="4000" dirty="0"/>
              <a:t>Gabriel Beeler, Librarian</a:t>
            </a:r>
          </a:p>
          <a:p>
            <a:r>
              <a:rPr lang="en-US" sz="4000" dirty="0"/>
              <a:t>and</a:t>
            </a:r>
          </a:p>
          <a:p>
            <a:r>
              <a:rPr lang="en-US" sz="4000" dirty="0" err="1"/>
              <a:t>Ramchandran</a:t>
            </a:r>
            <a:r>
              <a:rPr lang="en-US" sz="4000" dirty="0"/>
              <a:t> </a:t>
            </a:r>
          </a:p>
          <a:p>
            <a:r>
              <a:rPr lang="en-US" sz="4000" dirty="0" err="1"/>
              <a:t>Sethuraman</a:t>
            </a:r>
            <a:r>
              <a:rPr lang="en-US" sz="4000" dirty="0"/>
              <a:t>, Ph.D.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696200" cy="2819400"/>
          </a:xfrm>
        </p:spPr>
        <p:txBody>
          <a:bodyPr/>
          <a:lstStyle/>
          <a:p>
            <a:r>
              <a:rPr lang="en-US" sz="3200" dirty="0" smtClean="0"/>
              <a:t>What are </a:t>
            </a:r>
            <a:r>
              <a:rPr lang="en-US" sz="3200" dirty="0"/>
              <a:t>the key </a:t>
            </a:r>
            <a:r>
              <a:rPr lang="en-US" sz="3200" dirty="0" smtClean="0"/>
              <a:t>concepts for the following sentence?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What are the laws on drinking and driving?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2209800"/>
            <a:ext cx="7620000" cy="4495800"/>
          </a:xfrm>
        </p:spPr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000" dirty="0" smtClean="0"/>
              <a:t>Alcoholism, Change,</a:t>
            </a:r>
            <a:r>
              <a:rPr lang="en-US" sz="4000" dirty="0"/>
              <a:t> Cause</a:t>
            </a:r>
            <a:endParaRPr lang="en-US" sz="40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000" dirty="0" smtClean="0"/>
              <a:t>Cause,</a:t>
            </a:r>
            <a:r>
              <a:rPr lang="en-US" sz="4000" dirty="0"/>
              <a:t> </a:t>
            </a:r>
            <a:r>
              <a:rPr lang="en-US" sz="4000" dirty="0" smtClean="0"/>
              <a:t>Machinery, Laws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000" dirty="0" smtClean="0"/>
              <a:t>Result,</a:t>
            </a:r>
            <a:r>
              <a:rPr lang="en-US" sz="4000" dirty="0"/>
              <a:t> </a:t>
            </a:r>
            <a:r>
              <a:rPr lang="en-US" sz="4000" dirty="0" smtClean="0"/>
              <a:t>Alcoholism,</a:t>
            </a:r>
            <a:r>
              <a:rPr lang="en-US" sz="4000" dirty="0"/>
              <a:t> Drinking</a:t>
            </a:r>
            <a:endParaRPr lang="en-US" sz="4000" dirty="0" smtClean="0"/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000" dirty="0" smtClean="0"/>
              <a:t>Drinking, Driving, Laws</a:t>
            </a:r>
          </a:p>
          <a:p>
            <a:pPr marL="742950" indent="-742950"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000" dirty="0"/>
              <a:t>Change, Cause, Machinery</a:t>
            </a:r>
            <a:endParaRPr lang="en-US" sz="4000" dirty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endParaRPr lang="en-US" sz="4000" dirty="0" smtClean="0"/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87024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620000" cy="2819400"/>
          </a:xfrm>
        </p:spPr>
        <p:txBody>
          <a:bodyPr/>
          <a:lstStyle/>
          <a:p>
            <a:r>
              <a:rPr lang="en-US" sz="3200" dirty="0" smtClean="0"/>
              <a:t>What are </a:t>
            </a:r>
            <a:r>
              <a:rPr lang="en-US" sz="3200" dirty="0"/>
              <a:t>the key </a:t>
            </a:r>
            <a:r>
              <a:rPr lang="en-US" sz="3200" dirty="0" smtClean="0"/>
              <a:t>concepts for the following sentence?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What are the laws on drinking and driving?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95800"/>
          </a:xfrm>
        </p:spPr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000" dirty="0" smtClean="0"/>
              <a:t>Alcoholism, Change,</a:t>
            </a:r>
            <a:r>
              <a:rPr lang="en-US" sz="4000" dirty="0"/>
              <a:t> Cause</a:t>
            </a:r>
            <a:endParaRPr lang="en-US" sz="40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000" dirty="0" smtClean="0"/>
              <a:t>Cause,</a:t>
            </a:r>
            <a:r>
              <a:rPr lang="en-US" sz="4000" dirty="0"/>
              <a:t> </a:t>
            </a:r>
            <a:r>
              <a:rPr lang="en-US" sz="4000" dirty="0" smtClean="0"/>
              <a:t>Machinery, Laws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000" dirty="0" smtClean="0"/>
              <a:t>Result,</a:t>
            </a:r>
            <a:r>
              <a:rPr lang="en-US" sz="4000" dirty="0"/>
              <a:t> </a:t>
            </a:r>
            <a:r>
              <a:rPr lang="en-US" sz="4000" dirty="0" smtClean="0"/>
              <a:t>Alcoholism,</a:t>
            </a:r>
            <a:r>
              <a:rPr lang="en-US" sz="4000" dirty="0"/>
              <a:t> Drinking</a:t>
            </a:r>
            <a:endParaRPr lang="en-US" sz="4000" dirty="0" smtClean="0"/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000" dirty="0" smtClean="0"/>
              <a:t>Drinking, Driving, Laws</a:t>
            </a:r>
          </a:p>
          <a:p>
            <a:pPr marL="742950" indent="-742950"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000" dirty="0"/>
              <a:t>Change, Cause, Machinery</a:t>
            </a:r>
            <a:endParaRPr lang="en-US" sz="4000" dirty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endParaRPr lang="en-US" sz="4000" dirty="0" smtClean="0"/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800" dirty="0"/>
          </a:p>
        </p:txBody>
      </p:sp>
      <p:sp>
        <p:nvSpPr>
          <p:cNvPr id="5" name="Oval 4"/>
          <p:cNvSpPr/>
          <p:nvPr/>
        </p:nvSpPr>
        <p:spPr>
          <a:xfrm>
            <a:off x="45267" y="4343400"/>
            <a:ext cx="80010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60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620000" cy="2209800"/>
          </a:xfrm>
        </p:spPr>
        <p:txBody>
          <a:bodyPr/>
          <a:lstStyle/>
          <a:p>
            <a:r>
              <a:rPr lang="en-US" sz="3200" dirty="0" smtClean="0"/>
              <a:t>If you find a book in the Voyager catalog about your topic, what is a good way to find other books related to that topic?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95800"/>
          </a:xfrm>
        </p:spPr>
        <p:txBody>
          <a:bodyPr>
            <a:no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Look in the book on my topic </a:t>
            </a:r>
            <a:r>
              <a:rPr lang="en-US" sz="2600" dirty="0" smtClean="0">
                <a:solidFill>
                  <a:schemeClr val="tx1"/>
                </a:solidFill>
              </a:rPr>
              <a:t>for a bibliography to see if there are some other books listed that relate to my topic. 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Go to the call number area </a:t>
            </a:r>
            <a:r>
              <a:rPr lang="en-US" sz="2600" dirty="0" smtClean="0">
                <a:solidFill>
                  <a:schemeClr val="tx1"/>
                </a:solidFill>
              </a:rPr>
              <a:t>of the library to find that book and look at those on either side of it. 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Look at the subject heading(s) </a:t>
            </a:r>
            <a:r>
              <a:rPr lang="en-US" sz="2600" dirty="0" smtClean="0">
                <a:solidFill>
                  <a:schemeClr val="tx1"/>
                </a:solidFill>
              </a:rPr>
              <a:t>of that book’s record and search for books using those subjects. 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Try another keyword search </a:t>
            </a:r>
            <a:r>
              <a:rPr lang="en-US" sz="2600" dirty="0" smtClean="0">
                <a:solidFill>
                  <a:schemeClr val="tx1"/>
                </a:solidFill>
              </a:rPr>
              <a:t>using synonyms and words related to my original topic.</a:t>
            </a:r>
            <a:endParaRPr lang="en-US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620000" cy="2209800"/>
          </a:xfrm>
        </p:spPr>
        <p:txBody>
          <a:bodyPr/>
          <a:lstStyle/>
          <a:p>
            <a:r>
              <a:rPr lang="en-US" sz="3200" dirty="0" smtClean="0"/>
              <a:t>If you find a book in the Voyager catalog about your topic, what is a good way to find other books related to that topic?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95800"/>
          </a:xfrm>
        </p:spPr>
        <p:txBody>
          <a:bodyPr>
            <a:no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Look in the book on my topic </a:t>
            </a:r>
            <a:r>
              <a:rPr lang="en-US" sz="2600" dirty="0" smtClean="0">
                <a:solidFill>
                  <a:schemeClr val="tx1"/>
                </a:solidFill>
              </a:rPr>
              <a:t>for a bibliography to see if there are some other books listed that relate to my topic. 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Go to the call number area </a:t>
            </a:r>
            <a:r>
              <a:rPr lang="en-US" sz="2600" dirty="0" smtClean="0">
                <a:solidFill>
                  <a:schemeClr val="tx1"/>
                </a:solidFill>
              </a:rPr>
              <a:t>of the library to find that book and look at those on either side of it. 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Look at the subject heading(s) </a:t>
            </a:r>
            <a:r>
              <a:rPr lang="en-US" sz="2600" dirty="0" smtClean="0">
                <a:solidFill>
                  <a:schemeClr val="tx1"/>
                </a:solidFill>
              </a:rPr>
              <a:t>of that book’s record and search for books using those subjects. 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Try another keyword search </a:t>
            </a:r>
            <a:r>
              <a:rPr lang="en-US" sz="2600" dirty="0" smtClean="0">
                <a:solidFill>
                  <a:schemeClr val="tx1"/>
                </a:solidFill>
              </a:rPr>
              <a:t>using synonyms and words related to my original topic.</a:t>
            </a:r>
            <a:endParaRPr lang="en-US" sz="2600" dirty="0"/>
          </a:p>
        </p:txBody>
      </p:sp>
      <p:sp>
        <p:nvSpPr>
          <p:cNvPr id="4" name="Oval 3"/>
          <p:cNvSpPr/>
          <p:nvPr/>
        </p:nvSpPr>
        <p:spPr>
          <a:xfrm>
            <a:off x="381000" y="4191000"/>
            <a:ext cx="86106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391400" cy="182880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8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</a:t>
            </a:r>
            <a:r>
              <a:rPr lang="en-US" sz="28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the tool that is the best source for finding the information needed:</a:t>
            </a:r>
            <a:br>
              <a:rPr lang="en-US" sz="28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>Periodical that publishes current, general interest articles.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133600"/>
            <a:ext cx="7391400" cy="3992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5400" dirty="0" smtClean="0"/>
              <a:t>books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5400" dirty="0" smtClean="0"/>
              <a:t>magazine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5400" dirty="0" smtClean="0"/>
              <a:t>encyclopedia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391400" cy="182880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8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</a:t>
            </a:r>
            <a:r>
              <a:rPr lang="en-US" sz="28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the tool that is the best source for finding the information needed:</a:t>
            </a:r>
            <a:br>
              <a:rPr lang="en-US" sz="28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>Periodical that publishes current, general interest articles.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133600"/>
            <a:ext cx="7391400" cy="3992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5400" dirty="0" smtClean="0"/>
              <a:t>books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5400" dirty="0" smtClean="0"/>
              <a:t>magazine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5400" dirty="0" smtClean="0"/>
              <a:t>encyclopedia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400" y="3962400"/>
            <a:ext cx="52578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86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543800" cy="22860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</a:t>
            </a: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the tool that is the best source for finding the information needed:</a:t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> Brief overview of broad topic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7315200" cy="3840163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newspaper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encyclopedia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543800" cy="22860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</a:t>
            </a: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the tool that is the best source for finding the information needed:</a:t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> Brief overview of broad topic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0"/>
            <a:ext cx="7391400" cy="3840163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newspaper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encyclopedia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400" y="3962400"/>
            <a:ext cx="64770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83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25146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31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</a:t>
            </a:r>
            <a:r>
              <a:rPr lang="en-US" sz="31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the tool that is the best source for finding the information needed:</a:t>
            </a:r>
            <a:br>
              <a:rPr lang="en-US" sz="31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1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A source of daily national/international news and sports update. </a:t>
            </a:r>
            <a:r>
              <a:rPr lang="en-US" sz="31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362200"/>
            <a:ext cx="7467600" cy="3763963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newspaper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encyclopedia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25146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31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</a:t>
            </a:r>
            <a:r>
              <a:rPr lang="en-US" sz="31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the tool that is the best source for finding the information needed:</a:t>
            </a:r>
            <a:br>
              <a:rPr lang="en-US" sz="31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1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A source of daily national/international news and sports update. </a:t>
            </a:r>
            <a:r>
              <a:rPr lang="en-US" sz="31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362200"/>
            <a:ext cx="7467600" cy="3763963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newspaper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encyclopedia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14400" y="3276600"/>
            <a:ext cx="56388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08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543800" cy="4114800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The Basic MLA format for a book is: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3000" dirty="0" err="1" smtClean="0">
                <a:solidFill>
                  <a:schemeClr val="tx1"/>
                </a:solidFill>
              </a:rPr>
              <a:t>Lastname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Firstname</a:t>
            </a:r>
            <a:r>
              <a:rPr lang="en-US" sz="3000" dirty="0" smtClean="0">
                <a:solidFill>
                  <a:schemeClr val="tx1"/>
                </a:solidFill>
              </a:rPr>
              <a:t>. </a:t>
            </a:r>
            <a:r>
              <a:rPr lang="en-US" sz="3000" i="1" dirty="0" smtClean="0">
                <a:solidFill>
                  <a:schemeClr val="tx1"/>
                </a:solidFill>
              </a:rPr>
              <a:t>Title of Book</a:t>
            </a:r>
            <a:r>
              <a:rPr lang="en-US" sz="3000" dirty="0" smtClean="0">
                <a:solidFill>
                  <a:schemeClr val="tx1"/>
                </a:solidFill>
              </a:rPr>
              <a:t>. Place of   Publication: Publisher, Year of Publication. Medium of Publication.</a:t>
            </a:r>
            <a:r>
              <a:rPr lang="en-US" sz="28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/>
            </a:r>
            <a:br>
              <a:rPr lang="en-US" sz="2800" dirty="0" smtClean="0">
                <a:solidFill>
                  <a:srgbClr val="292400"/>
                </a:solidFill>
                <a:latin typeface="Arial" charset="0"/>
                <a:cs typeface="Arial" charset="0"/>
              </a:rPr>
            </a:b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3010" name="Content Placeholder 3"/>
          <p:cNvSpPr>
            <a:spLocks noGrp="1"/>
          </p:cNvSpPr>
          <p:nvPr>
            <p:ph sz="half" idx="1"/>
          </p:nvPr>
        </p:nvSpPr>
        <p:spPr>
          <a:xfrm>
            <a:off x="990600" y="3733800"/>
            <a:ext cx="7696200" cy="289560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6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True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6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804380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467600" cy="2743200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32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32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32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</a:t>
            </a:r>
            <a:r>
              <a:rPr lang="en-US" sz="32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the tool that is the best source for finding the information needed:</a:t>
            </a:r>
            <a:br>
              <a:rPr lang="en-US" sz="32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200" b="1" dirty="0" smtClean="0">
                <a:solidFill>
                  <a:schemeClr val="tx1"/>
                </a:solidFill>
                <a:effectLst/>
              </a:rPr>
              <a:t>A source for general definition of words/terms.</a:t>
            </a:r>
            <a:r>
              <a:rPr lang="en-US" sz="32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32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895600"/>
            <a:ext cx="7620000" cy="3230563"/>
          </a:xfrm>
        </p:spPr>
        <p:txBody>
          <a:bodyPr>
            <a:normAutofit fontScale="92500" lnSpcReduction="1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books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academic journal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467600" cy="2743200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32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32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32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</a:t>
            </a:r>
            <a:r>
              <a:rPr lang="en-US" sz="32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the tool that is the best source for finding the information needed:</a:t>
            </a:r>
            <a:br>
              <a:rPr lang="en-US" sz="32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200" b="1" dirty="0" smtClean="0">
                <a:solidFill>
                  <a:schemeClr val="tx1"/>
                </a:solidFill>
                <a:effectLst/>
              </a:rPr>
              <a:t>A source for general definition of words/terms.</a:t>
            </a:r>
            <a:r>
              <a:rPr lang="en-US" sz="32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32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895600"/>
            <a:ext cx="7620000" cy="3230563"/>
          </a:xfrm>
        </p:spPr>
        <p:txBody>
          <a:bodyPr>
            <a:normAutofit fontScale="92500" lnSpcReduction="1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books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academic journal 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" y="4343400"/>
            <a:ext cx="6324600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34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b="1" dirty="0"/>
              <a:t>What are Astronauts not allowed to eat before they go into space?</a:t>
            </a:r>
            <a:br>
              <a:rPr lang="en-US" sz="3600" b="1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S</a:t>
            </a:r>
            <a:r>
              <a:rPr lang="en-US" sz="4400" dirty="0" smtClean="0">
                <a:solidFill>
                  <a:schemeClr val="tx1"/>
                </a:solidFill>
              </a:rPr>
              <a:t>nickers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McDonalds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Rice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Beans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Whole Sheep’s Head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83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b="1" dirty="0"/>
              <a:t>What are Astronauts not allowed to eat before they go into space?</a:t>
            </a:r>
            <a:br>
              <a:rPr lang="en-US" sz="3600" b="1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953000"/>
          </a:xfrm>
        </p:spPr>
        <p:txBody>
          <a:bodyPr>
            <a:normAutofit lnSpcReduction="10000"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S</a:t>
            </a:r>
            <a:r>
              <a:rPr lang="en-US" sz="4400" dirty="0" smtClean="0">
                <a:solidFill>
                  <a:schemeClr val="tx1"/>
                </a:solidFill>
              </a:rPr>
              <a:t>nickers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McDonalds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Rice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Beans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Whole Sheep’s Head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Astronauts are not allowed to eat beans before they go into space because passing </a:t>
            </a:r>
            <a:r>
              <a:rPr lang="en-US" dirty="0" smtClean="0"/>
              <a:t>gas in </a:t>
            </a:r>
            <a:r>
              <a:rPr lang="en-US" dirty="0"/>
              <a:t>a spacesuit damages them!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3733800"/>
            <a:ext cx="31242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90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/>
              <a:t>In Las Vegas it is a crime to pawn </a:t>
            </a:r>
            <a:r>
              <a:rPr lang="en-US" sz="3600" dirty="0" smtClean="0"/>
              <a:t>your __?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295400" y="1828800"/>
            <a:ext cx="7467600" cy="4038600"/>
          </a:xfrm>
        </p:spPr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/>
              <a:t>Dentures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Paintball Equipment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err="1"/>
              <a:t>Playstation</a:t>
            </a:r>
            <a:r>
              <a:rPr lang="en-US" sz="4400" dirty="0"/>
              <a:t> </a:t>
            </a:r>
            <a:r>
              <a:rPr lang="en-US" sz="4400" dirty="0" smtClean="0"/>
              <a:t>3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Pet gorilla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A</a:t>
            </a:r>
            <a:r>
              <a:rPr lang="en-US" sz="4400" dirty="0" smtClean="0"/>
              <a:t>ncient Artifacts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07894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/>
              <a:t>In Las Vegas it is a crime to pawn </a:t>
            </a:r>
            <a:r>
              <a:rPr lang="en-US" sz="3600" dirty="0" smtClean="0"/>
              <a:t>your __?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295400" y="1828800"/>
            <a:ext cx="7467600" cy="4038600"/>
          </a:xfrm>
        </p:spPr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/>
              <a:t>Dentures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Paintball Equipment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err="1"/>
              <a:t>Playstation</a:t>
            </a:r>
            <a:r>
              <a:rPr lang="en-US" sz="4400" dirty="0"/>
              <a:t> </a:t>
            </a:r>
            <a:r>
              <a:rPr lang="en-US" sz="4400" dirty="0" smtClean="0"/>
              <a:t>3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Pet gorilla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A</a:t>
            </a:r>
            <a:r>
              <a:rPr lang="en-US" sz="4400" dirty="0" smtClean="0"/>
              <a:t>ncient Artifacts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838200" y="1752600"/>
            <a:ext cx="57150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272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/>
              <a:t>In the </a:t>
            </a:r>
            <a:r>
              <a:rPr lang="en-US" sz="3600" dirty="0" smtClean="0"/>
              <a:t>1830's </a:t>
            </a:r>
            <a:r>
              <a:rPr lang="en-US" sz="4000" dirty="0" smtClean="0"/>
              <a:t>k</a:t>
            </a:r>
            <a:r>
              <a:rPr lang="en-US" sz="3200" b="1" dirty="0" smtClean="0"/>
              <a:t>etchup </a:t>
            </a:r>
            <a:r>
              <a:rPr lang="en-US" sz="3200" b="1" dirty="0"/>
              <a:t>once sold </a:t>
            </a:r>
            <a:r>
              <a:rPr lang="en-US" sz="3200" b="1" dirty="0" smtClean="0"/>
              <a:t>in the US as a</a:t>
            </a:r>
            <a:r>
              <a:rPr lang="en-US" sz="3600" dirty="0" smtClean="0"/>
              <a:t>__?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295400" y="1828800"/>
            <a:ext cx="7467600" cy="4038600"/>
          </a:xfrm>
        </p:spPr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/>
              <a:t>Drink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Medicine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/>
              <a:t>Paint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Condiment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/>
              <a:t>Snack</a:t>
            </a:r>
            <a:endParaRPr lang="en-US" sz="4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184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k</a:t>
            </a:r>
            <a:r>
              <a:rPr lang="en-US" sz="3200" b="1" dirty="0" smtClean="0"/>
              <a:t>etchup </a:t>
            </a:r>
            <a:r>
              <a:rPr lang="en-US" sz="3200" b="1" dirty="0"/>
              <a:t>once sold as </a:t>
            </a:r>
            <a:r>
              <a:rPr lang="en-US" sz="3200" b="1" dirty="0" smtClean="0"/>
              <a:t>a</a:t>
            </a:r>
            <a:r>
              <a:rPr lang="en-US" sz="3600" dirty="0" smtClean="0"/>
              <a:t>__?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295400" y="1828800"/>
            <a:ext cx="7467600" cy="4800600"/>
          </a:xfrm>
        </p:spPr>
        <p:txBody>
          <a:bodyPr>
            <a:normAutofit fontScale="77500" lnSpcReduction="20000"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/>
              <a:t>Drink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Medicine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/>
              <a:t>Paint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Condiment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/>
              <a:t>Snack</a:t>
            </a:r>
          </a:p>
          <a:p>
            <a:pPr marL="0" indent="0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Ketchup </a:t>
            </a:r>
            <a:r>
              <a:rPr lang="en-US" sz="4400" dirty="0"/>
              <a:t>was sold in the United States as a patented medicine in the 1830's. It was known as "Dr. Miles' Compound Extract of Tomato.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endParaRPr lang="en-US" sz="4400" dirty="0"/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endParaRPr lang="en-US" sz="4400" dirty="0" smtClean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990600" y="2209800"/>
            <a:ext cx="3352800" cy="609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621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524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The first </a:t>
            </a:r>
            <a:r>
              <a:rPr lang="en-US" sz="3200" dirty="0" smtClean="0">
                <a:effectLst/>
              </a:rPr>
              <a:t>Ice Cream was invented in what country?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295400" y="1828800"/>
            <a:ext cx="7467600" cy="4038600"/>
          </a:xfrm>
        </p:spPr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/>
              <a:t>Australia 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Poland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/>
              <a:t>France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USA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/>
              <a:t>China</a:t>
            </a:r>
            <a:endParaRPr lang="en-US" sz="4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0676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8080" cy="9906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800" dirty="0"/>
              <a:t>The first </a:t>
            </a:r>
            <a:r>
              <a:rPr lang="en-US" sz="4000" dirty="0">
                <a:effectLst/>
              </a:rPr>
              <a:t>Ice Cream was invented in what country?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295400" y="1828800"/>
            <a:ext cx="7467600" cy="4953000"/>
          </a:xfrm>
        </p:spPr>
        <p:txBody>
          <a:bodyPr>
            <a:normAutofit fontScale="85000" lnSpcReduction="20000"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/>
              <a:t>Australia 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Poland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/>
              <a:t>France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USA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 smtClean="0"/>
              <a:t>China</a:t>
            </a:r>
          </a:p>
          <a:p>
            <a:pPr marL="0" indent="0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The </a:t>
            </a:r>
            <a:r>
              <a:rPr lang="en-US" sz="4400" dirty="0"/>
              <a:t>Chinese are generally credited for creating the first ice creams, possibly as early as 3000 BC.</a:t>
            </a:r>
            <a:endParaRPr lang="en-US" sz="4400" dirty="0" smtClean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914400" y="3886200"/>
            <a:ext cx="3352800" cy="609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92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67600" cy="4114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Basic MLA format for a book is: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3000" dirty="0" err="1" smtClean="0">
                <a:solidFill>
                  <a:schemeClr val="tx1"/>
                </a:solidFill>
              </a:rPr>
              <a:t>Lastname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Firstname</a:t>
            </a:r>
            <a:r>
              <a:rPr lang="en-US" sz="3000" dirty="0" smtClean="0">
                <a:solidFill>
                  <a:schemeClr val="tx1"/>
                </a:solidFill>
              </a:rPr>
              <a:t>. </a:t>
            </a:r>
            <a:r>
              <a:rPr lang="en-US" sz="3000" i="1" dirty="0" smtClean="0">
                <a:solidFill>
                  <a:schemeClr val="tx1"/>
                </a:solidFill>
              </a:rPr>
              <a:t>Title of Book</a:t>
            </a:r>
            <a:r>
              <a:rPr lang="en-US" sz="3000" dirty="0" smtClean="0">
                <a:solidFill>
                  <a:schemeClr val="tx1"/>
                </a:solidFill>
              </a:rPr>
              <a:t>. Place of   Publication: Publisher, Year of Publication. Medium of Publication.</a:t>
            </a:r>
            <a:r>
              <a:rPr lang="en-US" sz="28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/>
            </a:r>
            <a:br>
              <a:rPr lang="en-US" sz="2800" dirty="0" smtClean="0">
                <a:solidFill>
                  <a:srgbClr val="292400"/>
                </a:solidFill>
                <a:latin typeface="Arial" charset="0"/>
                <a:cs typeface="Arial" charset="0"/>
              </a:rPr>
            </a:b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3010" name="Content Placeholder 3"/>
          <p:cNvSpPr>
            <a:spLocks noGrp="1"/>
          </p:cNvSpPr>
          <p:nvPr>
            <p:ph sz="half" idx="1"/>
          </p:nvPr>
        </p:nvSpPr>
        <p:spPr>
          <a:xfrm>
            <a:off x="990600" y="3733800"/>
            <a:ext cx="7696200" cy="289560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6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True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6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False</a:t>
            </a:r>
          </a:p>
        </p:txBody>
      </p:sp>
      <p:sp>
        <p:nvSpPr>
          <p:cNvPr id="4" name="Oval 3"/>
          <p:cNvSpPr/>
          <p:nvPr/>
        </p:nvSpPr>
        <p:spPr>
          <a:xfrm>
            <a:off x="228600" y="3810000"/>
            <a:ext cx="40386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38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72400" cy="2133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To Search </a:t>
            </a:r>
            <a:r>
              <a:rPr lang="en-US" sz="2800" dirty="0" err="1" smtClean="0">
                <a:solidFill>
                  <a:schemeClr val="tx1"/>
                </a:solidFill>
              </a:rPr>
              <a:t>Proquest</a:t>
            </a:r>
            <a:r>
              <a:rPr lang="en-US" sz="2800" dirty="0" smtClean="0">
                <a:solidFill>
                  <a:schemeClr val="tx1"/>
                </a:solidFill>
              </a:rPr>
              <a:t> for ARTICLES CONTAINING </a:t>
            </a:r>
            <a:r>
              <a:rPr lang="en-US" sz="2800" b="1" dirty="0" smtClean="0">
                <a:solidFill>
                  <a:srgbClr val="C00000"/>
                </a:solidFill>
              </a:rPr>
              <a:t>ALL</a:t>
            </a:r>
            <a:r>
              <a:rPr lang="en-US" sz="2800" dirty="0" smtClean="0">
                <a:solidFill>
                  <a:schemeClr val="tx1"/>
                </a:solidFill>
              </a:rPr>
              <a:t> OF THEIR WORDS, CLICK THE FOLLOWING BOX:</a:t>
            </a:r>
          </a:p>
        </p:txBody>
      </p:sp>
      <p:sp>
        <p:nvSpPr>
          <p:cNvPr id="43010" name="Content Placeholder 3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7696200" cy="4648200"/>
          </a:xfrm>
        </p:spPr>
        <p:txBody>
          <a:bodyPr/>
          <a:lstStyle/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Basic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Full text</a:t>
            </a:r>
            <a:endParaRPr lang="en-US" sz="4000" dirty="0" smtClean="0">
              <a:solidFill>
                <a:srgbClr val="292400"/>
              </a:solidFill>
              <a:latin typeface="Arial" charset="0"/>
              <a:cs typeface="Arial" charset="0"/>
            </a:endParaRP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latin typeface="Arial" charset="0"/>
                <a:cs typeface="Arial" charset="0"/>
              </a:rPr>
              <a:t>Scholarly journals, including peer-reviewed </a:t>
            </a:r>
            <a:endParaRPr lang="en-US" sz="4000" dirty="0" smtClean="0">
              <a:solidFill>
                <a:srgbClr val="292400"/>
              </a:solidFill>
              <a:latin typeface="Arial" charset="0"/>
              <a:cs typeface="Arial" charset="0"/>
            </a:endParaRP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Publications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Database:</a:t>
            </a:r>
            <a:endParaRPr lang="en-US" sz="4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38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9424"/>
            <a:ext cx="7467600" cy="2133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To Search </a:t>
            </a:r>
            <a:r>
              <a:rPr lang="en-US" sz="2800" dirty="0" err="1" smtClean="0">
                <a:solidFill>
                  <a:schemeClr val="tx1"/>
                </a:solidFill>
              </a:rPr>
              <a:t>Proquest</a:t>
            </a:r>
            <a:r>
              <a:rPr lang="en-US" sz="2800" dirty="0" smtClean="0">
                <a:solidFill>
                  <a:schemeClr val="tx1"/>
                </a:solidFill>
              </a:rPr>
              <a:t> for ARTICLES CONTAINING </a:t>
            </a:r>
            <a:r>
              <a:rPr lang="en-US" sz="2800" b="1" dirty="0" smtClean="0">
                <a:solidFill>
                  <a:srgbClr val="C00000"/>
                </a:solidFill>
              </a:rPr>
              <a:t>ALL</a:t>
            </a:r>
            <a:r>
              <a:rPr lang="en-US" sz="2800" dirty="0" smtClean="0">
                <a:solidFill>
                  <a:schemeClr val="tx1"/>
                </a:solidFill>
              </a:rPr>
              <a:t> OF THEIR WORDS, CLICK THE FOLLOWING BOX:</a:t>
            </a:r>
          </a:p>
        </p:txBody>
      </p:sp>
      <p:sp>
        <p:nvSpPr>
          <p:cNvPr id="43010" name="Content Placeholder 3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7696200" cy="4648200"/>
          </a:xfrm>
        </p:spPr>
        <p:txBody>
          <a:bodyPr/>
          <a:lstStyle/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Basic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Full text</a:t>
            </a:r>
            <a:endParaRPr lang="en-US" sz="4000" dirty="0" smtClean="0">
              <a:solidFill>
                <a:srgbClr val="292400"/>
              </a:solidFill>
              <a:latin typeface="Arial" charset="0"/>
              <a:cs typeface="Arial" charset="0"/>
            </a:endParaRP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latin typeface="Arial" charset="0"/>
                <a:cs typeface="Arial" charset="0"/>
              </a:rPr>
              <a:t>Scholarly journals, including peer-reviewed </a:t>
            </a:r>
            <a:endParaRPr lang="en-US" sz="4000" dirty="0" smtClean="0">
              <a:solidFill>
                <a:srgbClr val="292400"/>
              </a:solidFill>
              <a:latin typeface="Arial" charset="0"/>
              <a:cs typeface="Arial" charset="0"/>
            </a:endParaRP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Publications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Database:</a:t>
            </a:r>
            <a:endParaRPr 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38200" y="2667000"/>
            <a:ext cx="68580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4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What is a Related Term </a:t>
            </a:r>
            <a:r>
              <a:rPr lang="en-US" sz="4800" dirty="0"/>
              <a:t>for </a:t>
            </a:r>
            <a:r>
              <a:rPr lang="en-US" sz="4800" dirty="0" smtClean="0"/>
              <a:t>the Concept </a:t>
            </a:r>
            <a:r>
              <a:rPr lang="en-US" sz="4800" b="1" dirty="0" smtClean="0"/>
              <a:t>Drinking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Alcoholism</a:t>
            </a:r>
            <a:endParaRPr lang="en-US" sz="44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Change</a:t>
            </a:r>
            <a:endParaRPr lang="en-US" sz="44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Cause</a:t>
            </a:r>
            <a:endParaRPr lang="en-US" sz="44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Machinery</a:t>
            </a:r>
            <a:endParaRPr lang="en-US" sz="44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Result</a:t>
            </a:r>
            <a:endParaRPr lang="en-US" sz="44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42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What is a Related Term </a:t>
            </a:r>
            <a:r>
              <a:rPr lang="en-US" sz="4800" dirty="0"/>
              <a:t>for </a:t>
            </a:r>
            <a:r>
              <a:rPr lang="en-US" sz="4800" dirty="0" smtClean="0"/>
              <a:t>the Concept </a:t>
            </a:r>
            <a:r>
              <a:rPr lang="en-US" sz="4800" b="1" dirty="0" smtClean="0"/>
              <a:t>Drinking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Alcoholism</a:t>
            </a:r>
            <a:endParaRPr lang="en-US" sz="44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Change</a:t>
            </a:r>
            <a:endParaRPr lang="en-US" sz="44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Cause</a:t>
            </a:r>
            <a:endParaRPr lang="en-US" sz="44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Machinery</a:t>
            </a:r>
            <a:endParaRPr lang="en-US" sz="44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400" dirty="0"/>
              <a:t>Result</a:t>
            </a:r>
            <a:endParaRPr lang="en-US" sz="44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90600" y="1600200"/>
            <a:ext cx="45720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27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7352"/>
            <a:ext cx="8229600" cy="2819400"/>
          </a:xfrm>
        </p:spPr>
        <p:txBody>
          <a:bodyPr/>
          <a:lstStyle/>
          <a:p>
            <a:r>
              <a:rPr lang="en-US" sz="3600" dirty="0" smtClean="0"/>
              <a:t>What are </a:t>
            </a:r>
            <a:r>
              <a:rPr lang="en-US" sz="3600" dirty="0"/>
              <a:t>the key </a:t>
            </a:r>
            <a:r>
              <a:rPr lang="en-US" sz="3600" dirty="0" smtClean="0"/>
              <a:t>concepts for the following sentence? </a:t>
            </a:r>
            <a:br>
              <a:rPr lang="en-US" sz="3600" dirty="0" smtClean="0"/>
            </a:br>
            <a:r>
              <a:rPr lang="en-US" sz="3600" dirty="0" smtClean="0"/>
              <a:t>How </a:t>
            </a:r>
            <a:r>
              <a:rPr lang="en-US" sz="3600" dirty="0"/>
              <a:t>does </a:t>
            </a:r>
            <a:r>
              <a:rPr lang="en-US" sz="3600" i="1" dirty="0"/>
              <a:t>drinking</a:t>
            </a:r>
            <a:r>
              <a:rPr lang="en-US" sz="3600" dirty="0"/>
              <a:t> </a:t>
            </a:r>
            <a:r>
              <a:rPr lang="en-US" sz="3600" i="1" dirty="0"/>
              <a:t>affect driving</a:t>
            </a:r>
            <a:r>
              <a:rPr lang="en-US" sz="3600" dirty="0"/>
              <a:t>?</a:t>
            </a:r>
            <a:br>
              <a:rPr lang="en-US" sz="3600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2209800"/>
            <a:ext cx="7391400" cy="4191000"/>
          </a:xfrm>
        </p:spPr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Alcoholism, </a:t>
            </a:r>
            <a:r>
              <a:rPr lang="en-US" sz="4800" dirty="0"/>
              <a:t>Change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Change,</a:t>
            </a:r>
            <a:r>
              <a:rPr lang="en-US" sz="4800" dirty="0"/>
              <a:t> Cause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Cause,</a:t>
            </a:r>
            <a:r>
              <a:rPr lang="en-US" sz="4800" dirty="0"/>
              <a:t> </a:t>
            </a:r>
            <a:r>
              <a:rPr lang="en-US" sz="4800" dirty="0" smtClean="0"/>
              <a:t>Machinery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Result,</a:t>
            </a:r>
            <a:r>
              <a:rPr lang="en-US" sz="4800" dirty="0"/>
              <a:t> </a:t>
            </a:r>
            <a:r>
              <a:rPr lang="en-US" sz="4800" dirty="0" smtClean="0"/>
              <a:t>Alcoholism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Drinking, Driving, affect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65848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2819400"/>
          </a:xfrm>
        </p:spPr>
        <p:txBody>
          <a:bodyPr/>
          <a:lstStyle/>
          <a:p>
            <a:r>
              <a:rPr lang="en-US" sz="3600" dirty="0" smtClean="0"/>
              <a:t>What are </a:t>
            </a:r>
            <a:r>
              <a:rPr lang="en-US" sz="3600" dirty="0"/>
              <a:t>the key </a:t>
            </a:r>
            <a:r>
              <a:rPr lang="en-US" sz="3600" dirty="0" smtClean="0"/>
              <a:t>concepts for the following sentence? </a:t>
            </a:r>
            <a:br>
              <a:rPr lang="en-US" sz="3600" dirty="0" smtClean="0"/>
            </a:br>
            <a:r>
              <a:rPr lang="en-US" sz="3600" dirty="0" smtClean="0"/>
              <a:t>How </a:t>
            </a:r>
            <a:r>
              <a:rPr lang="en-US" sz="3600" dirty="0"/>
              <a:t>does </a:t>
            </a:r>
            <a:r>
              <a:rPr lang="en-US" sz="3600" i="1" dirty="0"/>
              <a:t>drinking</a:t>
            </a:r>
            <a:r>
              <a:rPr lang="en-US" sz="3600" dirty="0"/>
              <a:t> </a:t>
            </a:r>
            <a:r>
              <a:rPr lang="en-US" sz="3600" i="1" dirty="0"/>
              <a:t>affect driving</a:t>
            </a:r>
            <a:r>
              <a:rPr lang="en-US" sz="3600" dirty="0"/>
              <a:t>?</a:t>
            </a:r>
            <a:br>
              <a:rPr lang="en-US" sz="3600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Alcoholism, </a:t>
            </a:r>
            <a:r>
              <a:rPr lang="en-US" sz="4800" dirty="0"/>
              <a:t>Change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Change,</a:t>
            </a:r>
            <a:r>
              <a:rPr lang="en-US" sz="4800" dirty="0"/>
              <a:t> Cause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Cause,</a:t>
            </a:r>
            <a:r>
              <a:rPr lang="en-US" sz="4800" dirty="0"/>
              <a:t> </a:t>
            </a:r>
            <a:r>
              <a:rPr lang="en-US" sz="4800" dirty="0" smtClean="0"/>
              <a:t>Machinery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Result,</a:t>
            </a:r>
            <a:r>
              <a:rPr lang="en-US" sz="4800" dirty="0"/>
              <a:t> </a:t>
            </a:r>
            <a:r>
              <a:rPr lang="en-US" sz="4800" dirty="0" smtClean="0"/>
              <a:t>Alcoholism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Drinking, Driving, affect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800" dirty="0"/>
          </a:p>
        </p:txBody>
      </p:sp>
      <p:sp>
        <p:nvSpPr>
          <p:cNvPr id="5" name="Oval 4"/>
          <p:cNvSpPr/>
          <p:nvPr/>
        </p:nvSpPr>
        <p:spPr>
          <a:xfrm>
            <a:off x="152400" y="5410200"/>
            <a:ext cx="70866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051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</TotalTime>
  <Words>563</Words>
  <Application>Microsoft Office PowerPoint</Application>
  <PresentationFormat>On-screen Show (4:3)</PresentationFormat>
  <Paragraphs>162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Solstice</vt:lpstr>
      <vt:lpstr>Research Strategies I&gt;Clicker</vt:lpstr>
      <vt:lpstr>The Basic MLA format for a book is: Lastname, Firstname. Title of Book. Place of   Publication: Publisher, Year of Publication. Medium of Publication. </vt:lpstr>
      <vt:lpstr>The Basic MLA format for a book is: Lastname, Firstname. Title of Book. Place of   Publication: Publisher, Year of Publication. Medium of Publication. </vt:lpstr>
      <vt:lpstr>To Search Proquest for ARTICLES CONTAINING ALL OF THEIR WORDS, CLICK THE FOLLOWING BOX:</vt:lpstr>
      <vt:lpstr>To Search Proquest for ARTICLES CONTAINING ALL OF THEIR WORDS, CLICK THE FOLLOWING BOX:</vt:lpstr>
      <vt:lpstr>What is a Related Term for the Concept Drinking?</vt:lpstr>
      <vt:lpstr>What is a Related Term for the Concept Drinking?</vt:lpstr>
      <vt:lpstr>What are the key concepts for the following sentence?  How does drinking affect driving? </vt:lpstr>
      <vt:lpstr>What are the key concepts for the following sentence?  How does drinking affect driving? </vt:lpstr>
      <vt:lpstr>What are the key concepts for the following sentence?  What are the laws on drinking and driving? </vt:lpstr>
      <vt:lpstr>What are the key concepts for the following sentence?  What are the laws on drinking and driving? </vt:lpstr>
      <vt:lpstr>If you find a book in the Voyager catalog about your topic, what is a good way to find other books related to that topic? </vt:lpstr>
      <vt:lpstr>If you find a book in the Voyager catalog about your topic, what is a good way to find other books related to that topic? </vt:lpstr>
      <vt:lpstr>  Select the tool that is the best source for finding the information needed: Periodical that publishes current, general interest articles.  </vt:lpstr>
      <vt:lpstr>  Select the tool that is the best source for finding the information needed: Periodical that publishes current, general interest articles.  </vt:lpstr>
      <vt:lpstr> Select the tool that is the best source for finding the information needed:  Brief overview of broad topic  </vt:lpstr>
      <vt:lpstr> Select the tool that is the best source for finding the information needed:  Brief overview of broad topic  </vt:lpstr>
      <vt:lpstr> Select the tool that is the best source for finding the information needed: A source of daily national/international news and sports update.   </vt:lpstr>
      <vt:lpstr> Select the tool that is the best source for finding the information needed: A source of daily national/international news and sports update.   </vt:lpstr>
      <vt:lpstr> Select the tool that is the best source for finding the information needed: A source for general definition of words/terms. </vt:lpstr>
      <vt:lpstr> Select the tool that is the best source for finding the information needed: A source for general definition of words/terms. </vt:lpstr>
      <vt:lpstr>   What are Astronauts not allowed to eat before they go into space?   </vt:lpstr>
      <vt:lpstr>   What are Astronauts not allowed to eat before they go into space?   </vt:lpstr>
      <vt:lpstr>    In Las Vegas it is a crime to pawn your __?    </vt:lpstr>
      <vt:lpstr>    In Las Vegas it is a crime to pawn your __?    </vt:lpstr>
      <vt:lpstr>    In the 1830's ketchup once sold in the US as a__?    </vt:lpstr>
      <vt:lpstr>    ketchup once sold as a__?    </vt:lpstr>
      <vt:lpstr>    The first Ice Cream was invented in what country?   </vt:lpstr>
      <vt:lpstr>   The first Ice Cream was invented in what country?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Strategies I&gt;Clicker</dc:title>
  <dc:creator>PCC Library</dc:creator>
  <cp:lastModifiedBy>Administrator</cp:lastModifiedBy>
  <cp:revision>38</cp:revision>
  <dcterms:created xsi:type="dcterms:W3CDTF">2006-08-16T00:00:00Z</dcterms:created>
  <dcterms:modified xsi:type="dcterms:W3CDTF">2011-11-21T22:23:15Z</dcterms:modified>
</cp:coreProperties>
</file>