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sldIdLst>
    <p:sldId id="256" r:id="rId2"/>
    <p:sldId id="261" r:id="rId3"/>
    <p:sldId id="262" r:id="rId4"/>
    <p:sldId id="268" r:id="rId5"/>
    <p:sldId id="269" r:id="rId6"/>
    <p:sldId id="288" r:id="rId7"/>
    <p:sldId id="289" r:id="rId8"/>
    <p:sldId id="310" r:id="rId9"/>
    <p:sldId id="311" r:id="rId10"/>
    <p:sldId id="294" r:id="rId11"/>
    <p:sldId id="295" r:id="rId12"/>
    <p:sldId id="296" r:id="rId13"/>
    <p:sldId id="297" r:id="rId14"/>
    <p:sldId id="298" r:id="rId15"/>
    <p:sldId id="299" r:id="rId16"/>
    <p:sldId id="286" r:id="rId17"/>
    <p:sldId id="287" r:id="rId18"/>
    <p:sldId id="292" r:id="rId19"/>
    <p:sldId id="293" r:id="rId20"/>
    <p:sldId id="290" r:id="rId21"/>
    <p:sldId id="291" r:id="rId22"/>
    <p:sldId id="300" r:id="rId23"/>
    <p:sldId id="301" r:id="rId24"/>
    <p:sldId id="302" r:id="rId25"/>
    <p:sldId id="303" r:id="rId26"/>
    <p:sldId id="308" r:id="rId27"/>
    <p:sldId id="309" r:id="rId28"/>
    <p:sldId id="304" r:id="rId29"/>
    <p:sldId id="305" r:id="rId30"/>
    <p:sldId id="306" r:id="rId31"/>
    <p:sldId id="30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268FAA-2B4D-4D0F-A1F0-EEB2E56ED74D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143C31-284E-4DC4-829E-29D2DA669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hesaurus.com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thesaurus.com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thesaurus.com/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thesaurus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thesaurus.com/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thesaurus.com/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88392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sz="5400" dirty="0" smtClean="0"/>
              <a:t>Reference resources I&gt;Clicker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209800"/>
            <a:ext cx="6705600" cy="43434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Gabriel Beeler, Librarian</a:t>
            </a:r>
          </a:p>
          <a:p>
            <a:pPr algn="ctr"/>
            <a:r>
              <a:rPr lang="en-US" sz="4800" dirty="0" smtClean="0"/>
              <a:t>and</a:t>
            </a:r>
          </a:p>
          <a:p>
            <a:r>
              <a:rPr lang="en-US" sz="4800" dirty="0" err="1" smtClean="0"/>
              <a:t>Ramchandran</a:t>
            </a:r>
            <a:r>
              <a:rPr lang="en-US" sz="4800" dirty="0" smtClean="0"/>
              <a:t> </a:t>
            </a:r>
          </a:p>
          <a:p>
            <a:r>
              <a:rPr lang="en-US" sz="4800" dirty="0" err="1" smtClean="0"/>
              <a:t>Sethuraman</a:t>
            </a:r>
            <a:r>
              <a:rPr lang="en-US" sz="4800" dirty="0" smtClean="0"/>
              <a:t>, Ph.D.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Which of the following are uses for reference books?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summarize, digest, or review the literature on a topic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Each is specifically structured to answer certain kinds of questions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provide important background information to help focus your research questions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point to literature contained in books, journals, and other publications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prstClr val="black"/>
                </a:solidFill>
              </a:rPr>
              <a:t>All of the Above 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Which of the following are uses for reference books?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summarize, digest, or review the literature on a topic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Each is specifically structured to answer certain kinds of questions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provide important background information to help focus your research questions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point to literature contained in books, journals, and other publications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prstClr val="black"/>
                </a:solidFill>
              </a:rPr>
              <a:t>All of the Above 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" y="5486400"/>
            <a:ext cx="5105400" cy="1219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statement is NOT characteristic of a subject encyclopedia?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Articles are produced by recognized scholars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Articles provide an in-depth bibliography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cover a wide range of knowledge at a basic level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outline important concepts, issues, and arguments on a topic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prstClr val="black"/>
                </a:solidFill>
              </a:rPr>
              <a:t>All of the Above 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Which statement is NOT characteristic of a subject encyclopedia?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Articles are produced by recognized scholars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Articles provide an in-depth bibliography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cover a wide range of knowledge at a basic level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3500" dirty="0" smtClean="0">
                <a:solidFill>
                  <a:srgbClr val="000000"/>
                </a:solidFill>
                <a:latin typeface="Times New Roman"/>
              </a:rPr>
              <a:t>They outline important concepts, issues, and arguments on a topic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prstClr val="black"/>
                </a:solidFill>
              </a:rPr>
              <a:t>All of the Above 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" y="3581400"/>
            <a:ext cx="6705600" cy="1219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compilation of citations to books, journal articles, and reports about a particular topic or person is called: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b="1" dirty="0" smtClean="0"/>
              <a:t>Bibliography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b="1" dirty="0" smtClean="0"/>
              <a:t>Glossary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b="1" dirty="0" smtClean="0"/>
              <a:t>Index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b="1" dirty="0" smtClean="0"/>
              <a:t>Thesaurus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>
                <a:solidFill>
                  <a:prstClr val="black"/>
                </a:solidFill>
              </a:rPr>
              <a:t>All of the Above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 compilation of citations to books, journal articles, and reports about a particular topic or person is called: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b="1" dirty="0" smtClean="0"/>
              <a:t>Bibliography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b="1" dirty="0" smtClean="0"/>
              <a:t>Glossary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b="1" dirty="0" smtClean="0"/>
              <a:t>Index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b="1" dirty="0" smtClean="0"/>
              <a:t>Thesaurus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>
                <a:solidFill>
                  <a:prstClr val="black"/>
                </a:solidFill>
              </a:rPr>
              <a:t>All of the Above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0" y="1524000"/>
            <a:ext cx="6705600" cy="1219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thesaurus.com/</a:t>
            </a:r>
            <a:r>
              <a:rPr lang="en-US" dirty="0" smtClean="0"/>
              <a:t> What is another word (</a:t>
            </a:r>
            <a:r>
              <a:rPr lang="en-US" sz="2800" dirty="0" smtClean="0"/>
              <a:t>synonym)</a:t>
            </a:r>
            <a:r>
              <a:rPr lang="en-US" dirty="0" smtClean="0"/>
              <a:t> for gregarious?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 </a:t>
            </a:r>
            <a:r>
              <a:rPr lang="en-US" sz="3200" b="1" dirty="0" smtClean="0"/>
              <a:t>thesaurus</a:t>
            </a:r>
            <a:r>
              <a:rPr lang="en-US" sz="3200" dirty="0" smtClean="0"/>
              <a:t> is a</a:t>
            </a:r>
          </a:p>
          <a:p>
            <a:pPr>
              <a:buNone/>
            </a:pPr>
            <a:r>
              <a:rPr lang="en-US" sz="3200" dirty="0" smtClean="0"/>
              <a:t>dictionary of </a:t>
            </a:r>
          </a:p>
          <a:p>
            <a:pPr>
              <a:buNone/>
            </a:pPr>
            <a:r>
              <a:rPr lang="en-US" sz="3200" dirty="0" smtClean="0"/>
              <a:t>synonyms</a:t>
            </a:r>
          </a:p>
          <a:p>
            <a:pPr>
              <a:buNone/>
            </a:pPr>
            <a:r>
              <a:rPr lang="en-US" sz="3200" dirty="0" smtClean="0"/>
              <a:t>and antonyms.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brilliant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stressed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depressed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/>
              <a:t>social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thesaurus.com/</a:t>
            </a:r>
            <a:r>
              <a:rPr lang="en-US" dirty="0" smtClean="0"/>
              <a:t> What is another word (</a:t>
            </a:r>
            <a:r>
              <a:rPr lang="en-US" sz="2800" dirty="0" smtClean="0"/>
              <a:t>synonym)</a:t>
            </a:r>
            <a:r>
              <a:rPr lang="en-US" dirty="0" smtClean="0"/>
              <a:t> for gregarious?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 </a:t>
            </a:r>
            <a:r>
              <a:rPr lang="en-US" sz="3200" b="1" dirty="0" smtClean="0"/>
              <a:t>thesaurus</a:t>
            </a:r>
            <a:r>
              <a:rPr lang="en-US" sz="3200" dirty="0" smtClean="0"/>
              <a:t> is a</a:t>
            </a:r>
          </a:p>
          <a:p>
            <a:pPr>
              <a:buNone/>
            </a:pPr>
            <a:r>
              <a:rPr lang="en-US" sz="3200" dirty="0" smtClean="0"/>
              <a:t>dictionary of </a:t>
            </a:r>
          </a:p>
          <a:p>
            <a:pPr>
              <a:buNone/>
            </a:pPr>
            <a:r>
              <a:rPr lang="en-US" sz="3200" dirty="0" smtClean="0"/>
              <a:t>synonyms</a:t>
            </a:r>
          </a:p>
          <a:p>
            <a:pPr>
              <a:buNone/>
            </a:pPr>
            <a:r>
              <a:rPr lang="en-US" sz="3200" dirty="0" smtClean="0"/>
              <a:t>and antonyms.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brilliant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stressed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depressed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/>
              <a:t>social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38600" y="4343400"/>
            <a:ext cx="32004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thesaurus.com/</a:t>
            </a:r>
            <a:r>
              <a:rPr lang="en-US" dirty="0" smtClean="0"/>
              <a:t> What is another word (</a:t>
            </a:r>
            <a:r>
              <a:rPr lang="en-US" sz="2800" dirty="0" smtClean="0"/>
              <a:t>synonym)</a:t>
            </a:r>
            <a:r>
              <a:rPr lang="en-US" dirty="0" smtClean="0"/>
              <a:t> for Placid?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 </a:t>
            </a:r>
            <a:r>
              <a:rPr lang="en-US" sz="3200" b="1" dirty="0" smtClean="0"/>
              <a:t>thesaurus</a:t>
            </a:r>
            <a:r>
              <a:rPr lang="en-US" sz="3200" dirty="0" smtClean="0"/>
              <a:t> is a</a:t>
            </a:r>
          </a:p>
          <a:p>
            <a:pPr>
              <a:buNone/>
            </a:pPr>
            <a:r>
              <a:rPr lang="en-US" sz="3200" dirty="0" smtClean="0"/>
              <a:t>dictionary of </a:t>
            </a:r>
          </a:p>
          <a:p>
            <a:pPr>
              <a:buNone/>
            </a:pPr>
            <a:r>
              <a:rPr lang="en-US" sz="3200" dirty="0" smtClean="0"/>
              <a:t>synonyms</a:t>
            </a:r>
          </a:p>
          <a:p>
            <a:pPr>
              <a:buNone/>
            </a:pPr>
            <a:r>
              <a:rPr lang="en-US" sz="3200" dirty="0" smtClean="0"/>
              <a:t>and antonyms.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/>
              <a:t>calm</a:t>
            </a:r>
            <a:endParaRPr lang="en-US" sz="40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brilliant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stressed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depressed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/>
              <a:t>social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thesaurus.com/</a:t>
            </a:r>
            <a:r>
              <a:rPr lang="en-US" dirty="0" smtClean="0"/>
              <a:t> What is another word (</a:t>
            </a:r>
            <a:r>
              <a:rPr lang="en-US" sz="2800" dirty="0" smtClean="0"/>
              <a:t>synonym)</a:t>
            </a:r>
            <a:r>
              <a:rPr lang="en-US" dirty="0" smtClean="0"/>
              <a:t> for Placid?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 </a:t>
            </a:r>
            <a:r>
              <a:rPr lang="en-US" sz="3200" b="1" dirty="0" smtClean="0"/>
              <a:t>thesaurus</a:t>
            </a:r>
            <a:r>
              <a:rPr lang="en-US" sz="3200" dirty="0" smtClean="0"/>
              <a:t> is a</a:t>
            </a:r>
          </a:p>
          <a:p>
            <a:pPr>
              <a:buNone/>
            </a:pPr>
            <a:r>
              <a:rPr lang="en-US" sz="3200" dirty="0" smtClean="0"/>
              <a:t>dictionary of </a:t>
            </a:r>
          </a:p>
          <a:p>
            <a:pPr>
              <a:buNone/>
            </a:pPr>
            <a:r>
              <a:rPr lang="en-US" sz="3200" dirty="0" smtClean="0"/>
              <a:t>synonyms</a:t>
            </a:r>
          </a:p>
          <a:p>
            <a:pPr>
              <a:buNone/>
            </a:pPr>
            <a:r>
              <a:rPr lang="en-US" sz="3200" dirty="0" smtClean="0"/>
              <a:t>and antonyms.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/>
              <a:t>calm</a:t>
            </a:r>
            <a:endParaRPr lang="en-US" sz="40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brilliant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stressed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depressed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/>
              <a:t>social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38600" y="1600200"/>
            <a:ext cx="32004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8382000" cy="1202800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Proquest's</a:t>
            </a:r>
            <a:r>
              <a:rPr lang="en-US" dirty="0" smtClean="0"/>
              <a:t> "Advanced Search" when would you use the word "</a:t>
            </a:r>
            <a:r>
              <a:rPr lang="en-US" b="1" dirty="0" smtClean="0"/>
              <a:t>OR</a:t>
            </a:r>
            <a:r>
              <a:rPr lang="en-US" dirty="0" smtClean="0"/>
              <a:t>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When you wish to search for occurrences of either of your search terms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When you want to exclude a particular search term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When you want to search for full-text articles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When you have retrieved too many matches and wish to make your search more specific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thesaurus.com/</a:t>
            </a:r>
            <a:r>
              <a:rPr lang="en-US" dirty="0" smtClean="0"/>
              <a:t> click on the </a:t>
            </a:r>
            <a:r>
              <a:rPr lang="en-US" b="1" dirty="0" smtClean="0"/>
              <a:t>translator tab </a:t>
            </a:r>
            <a:r>
              <a:rPr lang="en-US" dirty="0" smtClean="0"/>
              <a:t>at the top of the page. Translate the </a:t>
            </a:r>
            <a:r>
              <a:rPr lang="en-US" dirty="0" err="1" smtClean="0"/>
              <a:t>spanish</a:t>
            </a:r>
            <a:r>
              <a:rPr lang="en-US" dirty="0" smtClean="0"/>
              <a:t> phrase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000" dirty="0" smtClean="0"/>
              <a:t>“</a:t>
            </a:r>
            <a:r>
              <a:rPr lang="en-US" sz="4000" dirty="0" err="1" smtClean="0"/>
              <a:t>yo</a:t>
            </a:r>
            <a:r>
              <a:rPr lang="en-US" sz="4000" dirty="0" smtClean="0"/>
              <a:t> la </a:t>
            </a:r>
            <a:r>
              <a:rPr lang="en-US" sz="4000" dirty="0" err="1" smtClean="0"/>
              <a:t>tengo</a:t>
            </a:r>
            <a:r>
              <a:rPr lang="en-US" sz="4000" dirty="0" smtClean="0"/>
              <a:t>” </a:t>
            </a:r>
            <a:r>
              <a:rPr lang="en-US" dirty="0" smtClean="0"/>
              <a:t>into English: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7242048" cy="4191000"/>
          </a:xfrm>
        </p:spPr>
        <p:txBody>
          <a:bodyPr/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I need a haircut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I have it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I love librarians 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I am tall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/>
              <a:t>I look silly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thesaurus.com/</a:t>
            </a:r>
            <a:r>
              <a:rPr lang="en-US" dirty="0" smtClean="0"/>
              <a:t> click on the </a:t>
            </a:r>
            <a:r>
              <a:rPr lang="en-US" b="1" dirty="0" smtClean="0"/>
              <a:t>translator tab </a:t>
            </a:r>
            <a:r>
              <a:rPr lang="en-US" dirty="0" smtClean="0"/>
              <a:t>at the top of the page. Translate the </a:t>
            </a:r>
            <a:r>
              <a:rPr lang="en-US" dirty="0" err="1" smtClean="0"/>
              <a:t>spanish</a:t>
            </a:r>
            <a:r>
              <a:rPr lang="en-US" dirty="0" smtClean="0"/>
              <a:t> phrase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000" dirty="0" smtClean="0"/>
              <a:t>“</a:t>
            </a:r>
            <a:r>
              <a:rPr lang="en-US" sz="4000" dirty="0" err="1" smtClean="0"/>
              <a:t>yo</a:t>
            </a:r>
            <a:r>
              <a:rPr lang="en-US" sz="4000" dirty="0" smtClean="0"/>
              <a:t> la </a:t>
            </a:r>
            <a:r>
              <a:rPr lang="en-US" sz="4000" dirty="0" err="1" smtClean="0"/>
              <a:t>tengo</a:t>
            </a:r>
            <a:r>
              <a:rPr lang="en-US" sz="4000" dirty="0" smtClean="0"/>
              <a:t>” </a:t>
            </a:r>
            <a:r>
              <a:rPr lang="en-US" dirty="0" smtClean="0"/>
              <a:t>into English: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7242048" cy="4191000"/>
          </a:xfrm>
        </p:spPr>
        <p:txBody>
          <a:bodyPr/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I need a haircut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I have it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I love librarians 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I am tall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/>
              <a:t>I look silly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9600" y="2895600"/>
            <a:ext cx="36576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Search proquest for </a:t>
            </a:r>
            <a:r>
              <a:rPr lang="en-US" i="1" dirty="0" smtClean="0"/>
              <a:t>“</a:t>
            </a:r>
            <a:r>
              <a:rPr lang="en-US" b="1" dirty="0" smtClean="0"/>
              <a:t>Marijuana</a:t>
            </a:r>
            <a:r>
              <a:rPr lang="en-US" dirty="0" smtClean="0"/>
              <a:t> </a:t>
            </a:r>
            <a:r>
              <a:rPr lang="en-US" i="1" dirty="0" smtClean="0"/>
              <a:t>” AND “</a:t>
            </a:r>
            <a:r>
              <a:rPr lang="en-US" b="1" i="1" dirty="0" smtClean="0"/>
              <a:t>Legalization</a:t>
            </a:r>
            <a:r>
              <a:rPr lang="en-US" i="1" dirty="0" smtClean="0"/>
              <a:t>” for the last 30 days.</a:t>
            </a:r>
            <a:br>
              <a:rPr lang="en-US" i="1" dirty="0" smtClean="0"/>
            </a:br>
            <a:r>
              <a:rPr lang="en-US" i="1" dirty="0" smtClean="0"/>
              <a:t>How many articles are listed for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0" y="1676400"/>
            <a:ext cx="3733800" cy="44958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40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25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30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65</a:t>
            </a:r>
            <a:endParaRPr lang="en-US" sz="44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/>
              <a:t>61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Search proquest for </a:t>
            </a:r>
            <a:r>
              <a:rPr lang="en-US" i="1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Marijuana</a:t>
            </a:r>
            <a:r>
              <a:rPr lang="en-US" dirty="0" smtClean="0"/>
              <a:t> </a:t>
            </a:r>
            <a:r>
              <a:rPr lang="en-US" i="1" dirty="0" smtClean="0"/>
              <a:t>” AND “</a:t>
            </a:r>
            <a:r>
              <a:rPr lang="en-US" b="1" i="1" dirty="0" smtClean="0">
                <a:solidFill>
                  <a:srgbClr val="FF0000"/>
                </a:solidFill>
              </a:rPr>
              <a:t>Legalization</a:t>
            </a:r>
            <a:r>
              <a:rPr lang="en-US" i="1" dirty="0" smtClean="0"/>
              <a:t>” for the last </a:t>
            </a:r>
            <a:r>
              <a:rPr lang="en-US" b="1" i="1" dirty="0" smtClean="0">
                <a:solidFill>
                  <a:srgbClr val="FF0000"/>
                </a:solidFill>
              </a:rPr>
              <a:t>30 days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>How many articles are listed for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0" y="1676400"/>
            <a:ext cx="3733800" cy="44958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40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25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30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65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/>
              <a:t>61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43400" y="4648200"/>
            <a:ext cx="36576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Search proquest for </a:t>
            </a:r>
            <a:r>
              <a:rPr lang="en-US" i="1" dirty="0" smtClean="0">
                <a:solidFill>
                  <a:srgbClr val="FF0000"/>
                </a:solidFill>
              </a:rPr>
              <a:t>The new York Times</a:t>
            </a:r>
            <a:r>
              <a:rPr lang="en-US" i="1" dirty="0" smtClean="0"/>
              <a:t>, what tab would you click 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38600" y="1676400"/>
            <a:ext cx="4648200" cy="44958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Basic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Advanced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Topics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Browse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Publications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Search proquest for </a:t>
            </a:r>
            <a:r>
              <a:rPr lang="en-US" b="1" i="1" dirty="0" smtClean="0"/>
              <a:t>The new York Times</a:t>
            </a:r>
            <a:r>
              <a:rPr lang="en-US" i="1" dirty="0" smtClean="0"/>
              <a:t>, what tab do you click 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38600" y="1676400"/>
            <a:ext cx="4648200" cy="44958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Basic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Advanced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Topics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Browse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Publications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43400" y="4648200"/>
            <a:ext cx="42672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Search </a:t>
            </a:r>
            <a:r>
              <a:rPr lang="en-US" dirty="0" err="1" smtClean="0"/>
              <a:t>proquest</a:t>
            </a:r>
            <a:r>
              <a:rPr lang="en-US" dirty="0" smtClean="0"/>
              <a:t> for </a:t>
            </a:r>
            <a:r>
              <a:rPr lang="en-US" i="1" dirty="0" smtClean="0"/>
              <a:t>“</a:t>
            </a:r>
            <a:r>
              <a:rPr lang="en-US" i="1" dirty="0" smtClean="0">
                <a:solidFill>
                  <a:srgbClr val="FF0000"/>
                </a:solidFill>
              </a:rPr>
              <a:t>media violence</a:t>
            </a:r>
            <a:r>
              <a:rPr lang="en-US" i="1" dirty="0" smtClean="0"/>
              <a:t>” AND “</a:t>
            </a:r>
            <a:r>
              <a:rPr lang="en-US" i="1" dirty="0" smtClean="0">
                <a:solidFill>
                  <a:srgbClr val="FF0000"/>
                </a:solidFill>
              </a:rPr>
              <a:t>video games</a:t>
            </a:r>
            <a:r>
              <a:rPr lang="en-US" i="1" dirty="0" smtClean="0"/>
              <a:t>”, using </a:t>
            </a:r>
            <a:r>
              <a:rPr lang="en-US" b="1" i="1" dirty="0" smtClean="0"/>
              <a:t>all dates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>How many </a:t>
            </a:r>
            <a:r>
              <a:rPr lang="en-US" b="1" i="1" dirty="0" smtClean="0"/>
              <a:t>scholarly</a:t>
            </a:r>
            <a:r>
              <a:rPr lang="en-US" i="1" dirty="0" smtClean="0"/>
              <a:t> articles are listed for this search?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743200"/>
            <a:ext cx="365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781800" y="1600200"/>
            <a:ext cx="19050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3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25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11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34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Search </a:t>
            </a:r>
            <a:r>
              <a:rPr lang="en-US" dirty="0" err="1" smtClean="0"/>
              <a:t>proquest</a:t>
            </a:r>
            <a:r>
              <a:rPr lang="en-US" dirty="0" smtClean="0"/>
              <a:t> for </a:t>
            </a:r>
            <a:r>
              <a:rPr lang="en-US" i="1" dirty="0" smtClean="0"/>
              <a:t>“media violence” AND “video games”, using all dates.</a:t>
            </a:r>
            <a:br>
              <a:rPr lang="en-US" i="1" dirty="0" smtClean="0"/>
            </a:br>
            <a:r>
              <a:rPr lang="en-US" i="1" dirty="0" smtClean="0"/>
              <a:t>How many </a:t>
            </a:r>
            <a:r>
              <a:rPr lang="en-US" b="1" i="1" dirty="0" smtClean="0"/>
              <a:t>scholarly</a:t>
            </a:r>
            <a:r>
              <a:rPr lang="en-US" i="1" dirty="0" smtClean="0"/>
              <a:t> articles are listed for this search?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743200"/>
            <a:ext cx="365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781800" y="1600200"/>
            <a:ext cx="19050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3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25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11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34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400" dirty="0" smtClean="0">
                <a:solidFill>
                  <a:srgbClr val="FFF39D">
                    <a:lumMod val="10000"/>
                  </a:srgbClr>
                </a:solidFill>
              </a:rPr>
              <a:t>8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705600" y="3200400"/>
            <a:ext cx="24384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3505200"/>
            <a:ext cx="5334000" cy="457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 Search proquest for ARTICLES CONTAINING </a:t>
            </a:r>
            <a:r>
              <a:rPr lang="en-US" b="1" dirty="0" smtClean="0">
                <a:solidFill>
                  <a:srgbClr val="C00000"/>
                </a:solidFill>
              </a:rPr>
              <a:t>ALL</a:t>
            </a:r>
            <a:r>
              <a:rPr lang="en-US" dirty="0" smtClean="0">
                <a:solidFill>
                  <a:schemeClr val="tx1"/>
                </a:solidFill>
              </a:rPr>
              <a:t> OF THEIR WORDS, CLICK THE FOLLOWING BOX: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90600" y="1676400"/>
            <a:ext cx="7696200" cy="4953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Basic</a:t>
            </a:r>
          </a:p>
          <a:p>
            <a:pPr marL="74295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 text documents only</a:t>
            </a:r>
            <a:endParaRPr lang="en-US" sz="4000" dirty="0" smtClean="0">
              <a:solidFill>
                <a:srgbClr val="FFF39D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Scholarly journals, including peer-reviewed </a:t>
            </a:r>
            <a:endParaRPr lang="en-US" sz="4000" dirty="0" smtClean="0">
              <a:solidFill>
                <a:srgbClr val="FFF39D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Publications</a:t>
            </a:r>
          </a:p>
          <a:p>
            <a:pPr marL="74295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Database: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 Search proquest for ARTICLES CONTAINING </a:t>
            </a:r>
            <a:r>
              <a:rPr lang="en-US" b="1" dirty="0" smtClean="0">
                <a:solidFill>
                  <a:srgbClr val="C00000"/>
                </a:solidFill>
              </a:rPr>
              <a:t>ALL</a:t>
            </a:r>
            <a:r>
              <a:rPr lang="en-US" dirty="0" smtClean="0">
                <a:solidFill>
                  <a:schemeClr val="tx1"/>
                </a:solidFill>
              </a:rPr>
              <a:t> OF THEIR WORDS, CLICK THE FOLLOWING BOX: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90600" y="1676400"/>
            <a:ext cx="7696200" cy="4953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Basic</a:t>
            </a:r>
          </a:p>
          <a:p>
            <a:pPr marL="74295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 text documents only</a:t>
            </a:r>
            <a:endParaRPr lang="en-US" sz="4000" dirty="0" smtClean="0">
              <a:solidFill>
                <a:srgbClr val="FFF39D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Scholarly journals, including peer-reviewed </a:t>
            </a:r>
            <a:endParaRPr lang="en-US" sz="4000" dirty="0" smtClean="0">
              <a:solidFill>
                <a:srgbClr val="FFF39D">
                  <a:lumMod val="1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  <a:latin typeface="Arial" pitchFamily="34" charset="0"/>
                <a:cs typeface="Arial" pitchFamily="34" charset="0"/>
              </a:rPr>
              <a:t>Publications</a:t>
            </a:r>
          </a:p>
          <a:p>
            <a:pPr marL="74295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Database: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0" y="2362200"/>
            <a:ext cx="68580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8382000" cy="1202800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Proquest's</a:t>
            </a:r>
            <a:r>
              <a:rPr lang="en-US" dirty="0" smtClean="0"/>
              <a:t> "Advanced Search" when would you use the word "OR"?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When you wish to search for occurrences of either of your search terms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0" y="1828800"/>
            <a:ext cx="8686800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4" descr="Boolean_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3037393"/>
            <a:ext cx="4495800" cy="3820607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What's the Fifth most popular flavor of ice cream? Search Google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318248" cy="45720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en-US" sz="4800" dirty="0" smtClean="0"/>
              <a:t>   Neapolitan,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Vanilla,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Chocolate, 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Butter pecan, 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Strawberry, 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endParaRPr lang="en-US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Whets the Fifth most popular flavor of ice cream? Search Google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318248" cy="45720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lphaUcPeriod"/>
            </a:pPr>
            <a:r>
              <a:rPr lang="en-US" sz="4800" dirty="0" smtClean="0"/>
              <a:t>   Neapolitan, 4.2%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Vanilla, 29%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800" dirty="0" smtClean="0"/>
              <a:t>   Chocolate, 8.9%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Butter pecan, 5.3%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800" dirty="0" smtClean="0"/>
              <a:t> Strawberry, 5.3%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endParaRPr lang="en-US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1676400"/>
            <a:ext cx="7010400" cy="762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Venn Diagram is and an example of what </a:t>
            </a:r>
            <a:r>
              <a:rPr lang="en-US" b="1" dirty="0" smtClean="0"/>
              <a:t>Boolean Operator? Hint ;) it gives you more results.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86400" y="1524000"/>
            <a:ext cx="3633650" cy="50292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OR	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NOT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AND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IF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None of the above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 descr="Boolean_OR.png"/>
          <p:cNvPicPr>
            <a:picLocks noChangeAspect="1"/>
          </p:cNvPicPr>
          <p:nvPr/>
        </p:nvPicPr>
        <p:blipFill>
          <a:blip r:embed="rId2" cstate="print"/>
          <a:srcRect t="15955"/>
          <a:stretch>
            <a:fillRect/>
          </a:stretch>
        </p:blipFill>
        <p:spPr>
          <a:xfrm>
            <a:off x="228600" y="2362200"/>
            <a:ext cx="5029200" cy="359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36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Venn Diagram is and an example of what </a:t>
            </a:r>
            <a:r>
              <a:rPr lang="en-US" b="1" dirty="0" smtClean="0"/>
              <a:t>Boolean Operator?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486400" y="1524000"/>
            <a:ext cx="3633650" cy="50292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OR	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NOT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AND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IF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solidFill>
                  <a:schemeClr val="bg2">
                    <a:lumMod val="10000"/>
                  </a:schemeClr>
                </a:solidFill>
              </a:rPr>
              <a:t>None of the above</a:t>
            </a:r>
            <a:endParaRPr lang="en-US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76800" y="1447800"/>
            <a:ext cx="3810000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105400"/>
            <a:ext cx="5715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OR gives you more!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9" name="Picture 8" descr="Boolean_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14400"/>
            <a:ext cx="4495800" cy="382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36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n-US" b="1" dirty="0" smtClean="0"/>
              <a:t>thumb drive or Flash drive?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/>
              <a:t>small portable computer data   storage device</a:t>
            </a: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 floppy disk</a:t>
            </a: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 file that is unreadable </a:t>
            </a: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An eBook </a:t>
            </a: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None of the above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n-US" b="1" dirty="0" smtClean="0"/>
              <a:t>thumb drive or Flash drive?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E8637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/>
              <a:t>small portable computer data   storage device</a:t>
            </a: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 floppy disk</a:t>
            </a: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 file that is unreadable </a:t>
            </a: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An eBook </a:t>
            </a:r>
          </a:p>
          <a:p>
            <a:pPr marL="514350" lvl="0" indent="-514350">
              <a:buClr>
                <a:srgbClr val="FE8637"/>
              </a:buClr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None of the above </a:t>
            </a:r>
          </a:p>
        </p:txBody>
      </p:sp>
      <p:sp>
        <p:nvSpPr>
          <p:cNvPr id="4" name="Oval 3"/>
          <p:cNvSpPr/>
          <p:nvPr/>
        </p:nvSpPr>
        <p:spPr>
          <a:xfrm>
            <a:off x="-152400" y="2057400"/>
            <a:ext cx="8686800" cy="1143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book is this?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86400" y="1676400"/>
            <a:ext cx="33528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Periodical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Non-Fiction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Reference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Fiction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3333" r="45833" b="6667"/>
          <a:stretch>
            <a:fillRect/>
          </a:stretch>
        </p:blipFill>
        <p:spPr bwMode="auto">
          <a:xfrm>
            <a:off x="228601" y="1524000"/>
            <a:ext cx="5257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book is this?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676400"/>
            <a:ext cx="3657600" cy="4572000"/>
          </a:xfrm>
        </p:spPr>
        <p:txBody>
          <a:bodyPr>
            <a:normAutofit/>
          </a:bodyPr>
          <a:lstStyle/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Reserve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Periodical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Non-Fiction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Reference</a:t>
            </a:r>
          </a:p>
          <a:p>
            <a:pPr marL="742950" lvl="0" indent="-742950">
              <a:buClr>
                <a:srgbClr val="FE8637"/>
              </a:buClr>
              <a:buFont typeface="+mj-lt"/>
              <a:buAutoNum type="alphaUcPeriod"/>
            </a:pPr>
            <a:r>
              <a:rPr lang="en-US" sz="4000" dirty="0" smtClean="0">
                <a:solidFill>
                  <a:srgbClr val="FFF39D">
                    <a:lumMod val="10000"/>
                  </a:srgbClr>
                </a:solidFill>
              </a:rPr>
              <a:t>Fiction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33333" r="45833" b="6667"/>
          <a:stretch>
            <a:fillRect/>
          </a:stretch>
        </p:blipFill>
        <p:spPr bwMode="auto">
          <a:xfrm>
            <a:off x="304799" y="1524000"/>
            <a:ext cx="47244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914400" y="5486400"/>
            <a:ext cx="2362200" cy="457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48200" y="3048000"/>
            <a:ext cx="4114800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800600" y="3733800"/>
            <a:ext cx="4114800" cy="914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260</TotalTime>
  <Words>854</Words>
  <Application>Microsoft Office PowerPoint</Application>
  <PresentationFormat>On-screen Show (4:3)</PresentationFormat>
  <Paragraphs>201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Oriel</vt:lpstr>
      <vt:lpstr>Reference resources I&gt;Clicker</vt:lpstr>
      <vt:lpstr>In Proquest's "Advanced Search" when would you use the word "OR"?</vt:lpstr>
      <vt:lpstr>In Proquest's "Advanced Search" when would you use the word "OR"?</vt:lpstr>
      <vt:lpstr>This Venn Diagram is and an example of what Boolean Operator? Hint ;) it gives you more results.  </vt:lpstr>
      <vt:lpstr>This Venn Diagram is and an example of what Boolean Operator? </vt:lpstr>
      <vt:lpstr>What is a thumb drive or Flash drive?</vt:lpstr>
      <vt:lpstr>What is a thumb drive or Flash drive?</vt:lpstr>
      <vt:lpstr>What type of book is this? </vt:lpstr>
      <vt:lpstr>What type of book is this? </vt:lpstr>
      <vt:lpstr>Which of the following are uses for reference books?</vt:lpstr>
      <vt:lpstr>Which of the following are uses for reference books?</vt:lpstr>
      <vt:lpstr>Which statement is NOT characteristic of a subject encyclopedia?</vt:lpstr>
      <vt:lpstr>Which statement is NOT characteristic of a subject encyclopedia?</vt:lpstr>
      <vt:lpstr>A compilation of citations to books, journal articles, and reports about a particular topic or person is called:</vt:lpstr>
      <vt:lpstr>A compilation of citations to books, journal articles, and reports about a particular topic or person is called:</vt:lpstr>
      <vt:lpstr>Go to thesaurus.com/ What is another word (synonym) for gregarious? </vt:lpstr>
      <vt:lpstr>Go to thesaurus.com/ What is another word (synonym) for gregarious? </vt:lpstr>
      <vt:lpstr>Go to thesaurus.com/ What is another word (synonym) for Placid? </vt:lpstr>
      <vt:lpstr>Go to thesaurus.com/ What is another word (synonym) for Placid? </vt:lpstr>
      <vt:lpstr>Go to thesaurus.com/ click on the translator tab at the top of the page. Translate the spanish phrase  “yo la tengo” into English:</vt:lpstr>
      <vt:lpstr>Go to thesaurus.com/ click on the translator tab at the top of the page. Translate the spanish phrase  “yo la tengo” into English:</vt:lpstr>
      <vt:lpstr>Search proquest for “Marijuana ” AND “Legalization” for the last 30 days. How many articles are listed for this?</vt:lpstr>
      <vt:lpstr>Search proquest for “Marijuana ” AND “Legalization” for the last 30 days. How many articles are listed for this?</vt:lpstr>
      <vt:lpstr>To Search proquest for The new York Times, what tab would you click on?</vt:lpstr>
      <vt:lpstr>To Search proquest for The new York Times, what tab do you click on?</vt:lpstr>
      <vt:lpstr>Search proquest for “media violence” AND “video games”, using all dates. How many scholarly articles are listed for this search?</vt:lpstr>
      <vt:lpstr>Search proquest for “media violence” AND “video games”, using all dates. How many scholarly articles are listed for this search?</vt:lpstr>
      <vt:lpstr>To Search proquest for ARTICLES CONTAINING ALL OF THEIR WORDS, CLICK THE FOLLOWING BOX:</vt:lpstr>
      <vt:lpstr>To Search proquest for ARTICLES CONTAINING ALL OF THEIR WORDS, CLICK THE FOLLOWING BOX:</vt:lpstr>
      <vt:lpstr>What's the Fifth most popular flavor of ice cream? Search Google </vt:lpstr>
      <vt:lpstr>Whets the Fifth most popular flavor of ice cream? Search Google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Databases I&gt;Clicker</dc:title>
  <dc:creator>Gab</dc:creator>
  <cp:lastModifiedBy>pcclibrary</cp:lastModifiedBy>
  <cp:revision>74</cp:revision>
  <dcterms:created xsi:type="dcterms:W3CDTF">2006-08-16T00:00:00Z</dcterms:created>
  <dcterms:modified xsi:type="dcterms:W3CDTF">2011-02-03T22:43:39Z</dcterms:modified>
</cp:coreProperties>
</file>