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70" r:id="rId11"/>
    <p:sldId id="271" r:id="rId12"/>
    <p:sldId id="274" r:id="rId13"/>
    <p:sldId id="275" r:id="rId14"/>
    <p:sldId id="276" r:id="rId15"/>
    <p:sldId id="277" r:id="rId16"/>
    <p:sldId id="286" r:id="rId17"/>
    <p:sldId id="287" r:id="rId18"/>
    <p:sldId id="294" r:id="rId19"/>
    <p:sldId id="295" r:id="rId20"/>
    <p:sldId id="296" r:id="rId21"/>
    <p:sldId id="297" r:id="rId22"/>
    <p:sldId id="298" r:id="rId23"/>
    <p:sldId id="299" r:id="rId24"/>
    <p:sldId id="304" r:id="rId25"/>
    <p:sldId id="305" r:id="rId26"/>
    <p:sldId id="306" r:id="rId27"/>
    <p:sldId id="30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E988777-7CF8-40B0-A6AF-73E47ECDFE29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C7A76-1C32-42CA-B3E2-27176757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FFF1-CE3B-4C8B-9973-69D409D5EA66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0483-62B6-440F-86C7-F96B46ABB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A7BFC-0207-4139-9D52-0F02A7740FF7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EDC0-6221-487F-9CC4-9C32D1AC1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D5DD0-2141-42DA-BC9B-68C20BD7EC38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AD847-A163-45FA-88ED-7912D42E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28EB-CF71-49E4-AA46-0313A29B708E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6D373-2EFE-4409-96CD-F7B073D1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B13D-2B03-4925-AD0C-A8BAB06CBACE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723C-1886-4046-9574-390DCF264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4E25-81A3-4637-8B94-94E5E071DCEB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D90A7-0AFC-48D2-8A9B-B0995964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554E-8DE1-4474-B72D-AE95B3E184DD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5931-E388-455B-880B-1B9D0040C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21F2C-3DBE-4CFD-B4C8-15D09C614912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42F2-E6A7-4E42-96DE-93ED66E6A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7326-FCC4-42D0-832C-8968CF5F917A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6D62-9648-4FCE-82D0-6E272538C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691F-7B6C-460C-B8EA-AE8448D689EC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7085-239A-4FB4-91F3-48FDCC76D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D5A3F-54BD-44ED-8129-2391F40BCA22}" type="datetimeFigureOut">
              <a:rPr lang="en-US"/>
              <a:pPr>
                <a:defRPr/>
              </a:pPr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8CE6F6-CDE4-4AD8-899B-E8D1323C3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30" r:id="rId6"/>
    <p:sldLayoutId id="2147483831" r:id="rId7"/>
    <p:sldLayoutId id="2147483832" r:id="rId8"/>
    <p:sldLayoutId id="2147483833" r:id="rId9"/>
    <p:sldLayoutId id="2147483824" r:id="rId10"/>
    <p:sldLayoutId id="21474838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7620000" cy="1752600"/>
          </a:xfrm>
        </p:spPr>
        <p:txBody>
          <a:bodyPr/>
          <a:lstStyle/>
          <a:p>
            <a:pPr algn="ctr"/>
            <a:r>
              <a:rPr lang="en-US" sz="5400" smtClean="0"/>
              <a:t>Database resources I&gt;Clicker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8229600" cy="4267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4000" dirty="0" smtClean="0"/>
              <a:t>Gabriel Beeler, </a:t>
            </a:r>
          </a:p>
          <a:p>
            <a:pPr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4000" dirty="0" smtClean="0"/>
              <a:t>Librarian</a:t>
            </a:r>
          </a:p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 Access the Databases from off campus, what Icon should you click 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Adobe Reader Icon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Articles &amp; Databases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Voyager Online Catalog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Ask a librarian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Lock Icon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5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5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54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 Access the Databases from off campus, what Icon should you click 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Adobe Reader Icon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Articles &amp; Databases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Voyager Online Catalog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Ask a librarian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5400" dirty="0" smtClean="0"/>
              <a:t>Lock Icon    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5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5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endParaRPr lang="en-US" sz="54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4800600"/>
            <a:ext cx="3962400" cy="1219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953000"/>
            <a:ext cx="3333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best database to use if you need articles from national newspapers 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CQ Researcher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Literature Resource Center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err="1" smtClean="0"/>
              <a:t>ProQuest</a:t>
            </a:r>
            <a:endParaRPr lang="en-US" sz="4400" dirty="0" smtClean="0"/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Opposing Viewpoints Resource Center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SIRS Researcher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best database to use if you need articles from national newspapers 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CQ Researcher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Literature Resource Center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err="1" smtClean="0"/>
              <a:t>ProQuest</a:t>
            </a:r>
            <a:endParaRPr lang="en-US" sz="4400" dirty="0" smtClean="0"/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Opposing Viewpoints Resource Center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SIRS Researcher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381000" y="2667000"/>
            <a:ext cx="3810000" cy="990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best database to use if you need articles for Debate &amp; Controversy 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CQ Researcher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Issues &amp; Controversies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SIRS Researcher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Opposing Viewpoints Resource Center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All of the above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best database to use if you need articles for Debate &amp; Controversy is: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CQ Researcher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Issues &amp; Controversies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SIRS Researcher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Opposing Viewpoints Resource Center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4400" dirty="0" smtClean="0"/>
              <a:t>All of the above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304800" y="4876800"/>
            <a:ext cx="5334000" cy="990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600200"/>
          </a:xfrm>
        </p:spPr>
        <p:txBody>
          <a:bodyPr>
            <a:normAutofit/>
          </a:bodyPr>
          <a:lstStyle/>
          <a:p>
            <a:r>
              <a:rPr lang="en-US" sz="2900" smtClean="0">
                <a:solidFill>
                  <a:schemeClr val="tx1"/>
                </a:solidFill>
              </a:rPr>
              <a:t>To Search Proquest for ARTICLES CONTAINING </a:t>
            </a:r>
            <a:r>
              <a:rPr lang="en-US" sz="2900" b="1" smtClean="0">
                <a:solidFill>
                  <a:srgbClr val="C00000"/>
                </a:solidFill>
              </a:rPr>
              <a:t>ALL</a:t>
            </a:r>
            <a:r>
              <a:rPr lang="en-US" sz="2900" smtClean="0">
                <a:solidFill>
                  <a:schemeClr val="tx1"/>
                </a:solidFill>
              </a:rPr>
              <a:t> OF THEIR WORDS, CLICK THE FOLLOWING BOX:</a:t>
            </a:r>
          </a:p>
        </p:txBody>
      </p:sp>
      <p:sp>
        <p:nvSpPr>
          <p:cNvPr id="43010" name="Content Placeholder 3"/>
          <p:cNvSpPr>
            <a:spLocks noGrp="1"/>
          </p:cNvSpPr>
          <p:nvPr>
            <p:ph sz="quarter" idx="2"/>
          </p:nvPr>
        </p:nvSpPr>
        <p:spPr>
          <a:xfrm>
            <a:off x="990600" y="1676400"/>
            <a:ext cx="7696200" cy="49530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Full text 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latin typeface="Arial" charset="0"/>
                <a:cs typeface="Arial" charset="0"/>
              </a:rPr>
              <a:t>Scholarly journals, including peer-reviewed 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Database: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rmAutofit fontScale="90000"/>
          </a:bodyPr>
          <a:lstStyle/>
          <a:p>
            <a:r>
              <a:rPr lang="en-US" sz="2900" smtClean="0">
                <a:solidFill>
                  <a:schemeClr val="tx1"/>
                </a:solidFill>
              </a:rPr>
              <a:t>To Search Proquest for ARTICLES CONTAINING </a:t>
            </a:r>
            <a:r>
              <a:rPr lang="en-US" sz="2900" b="1" smtClean="0">
                <a:solidFill>
                  <a:srgbClr val="C00000"/>
                </a:solidFill>
              </a:rPr>
              <a:t>ALL</a:t>
            </a:r>
            <a:r>
              <a:rPr lang="en-US" sz="2900" smtClean="0">
                <a:solidFill>
                  <a:schemeClr val="tx1"/>
                </a:solidFill>
              </a:rPr>
              <a:t> OF THEIR WORDS, CLICK THE FOLLOWING BOX:</a:t>
            </a:r>
          </a:p>
        </p:txBody>
      </p:sp>
      <p:sp>
        <p:nvSpPr>
          <p:cNvPr id="44034" name="Content Placeholder 3"/>
          <p:cNvSpPr>
            <a:spLocks noGrp="1"/>
          </p:cNvSpPr>
          <p:nvPr>
            <p:ph sz="quarter" idx="2"/>
          </p:nvPr>
        </p:nvSpPr>
        <p:spPr>
          <a:xfrm>
            <a:off x="990600" y="1676400"/>
            <a:ext cx="7696200" cy="49530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Full text 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latin typeface="Arial" charset="0"/>
                <a:cs typeface="Arial" charset="0"/>
              </a:rPr>
              <a:t>Scholarly journals, including peer-reviewed 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Database: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" y="2362200"/>
            <a:ext cx="6858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86400" y="1676400"/>
            <a:ext cx="33528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45833" b="6667"/>
          <a:stretch>
            <a:fillRect/>
          </a:stretch>
        </p:blipFill>
        <p:spPr bwMode="auto">
          <a:xfrm>
            <a:off x="228601" y="1524000"/>
            <a:ext cx="5257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76400"/>
            <a:ext cx="36576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45833" b="6667"/>
          <a:stretch>
            <a:fillRect/>
          </a:stretch>
        </p:blipFill>
        <p:spPr bwMode="auto">
          <a:xfrm>
            <a:off x="304799" y="1524000"/>
            <a:ext cx="47244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914400" y="5486400"/>
            <a:ext cx="2362200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48200" y="3048000"/>
            <a:ext cx="411480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00600" y="3733800"/>
            <a:ext cx="411480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248400" cy="1050925"/>
          </a:xfrm>
        </p:spPr>
        <p:txBody>
          <a:bodyPr/>
          <a:lstStyle/>
          <a:p>
            <a:r>
              <a:rPr lang="en-US" u="sng" smtClean="0"/>
              <a:t>What is a full-text article?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371600"/>
            <a:ext cx="7848600" cy="5334000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An article held in the Library journal collection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An article whose full text is available online via an electronic database service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An article which tells you which journals include it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An article without an author or title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None of the above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62600" y="1676400"/>
            <a:ext cx="33528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49999" b="6667"/>
          <a:stretch>
            <a:fillRect/>
          </a:stretch>
        </p:blipFill>
        <p:spPr bwMode="auto">
          <a:xfrm>
            <a:off x="152400" y="1371600"/>
            <a:ext cx="5486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62600" y="1676400"/>
            <a:ext cx="33528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49999" b="6667"/>
          <a:stretch>
            <a:fillRect/>
          </a:stretch>
        </p:blipFill>
        <p:spPr bwMode="auto">
          <a:xfrm>
            <a:off x="152400" y="1371600"/>
            <a:ext cx="5486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5410200" y="3124200"/>
            <a:ext cx="3352800" cy="1219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14400" y="5486400"/>
            <a:ext cx="2362200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62600" y="1676400"/>
            <a:ext cx="33528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58333" b="16667"/>
          <a:stretch>
            <a:fillRect/>
          </a:stretch>
        </p:blipFill>
        <p:spPr bwMode="auto">
          <a:xfrm>
            <a:off x="0" y="1371600"/>
            <a:ext cx="5638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62600" y="1676400"/>
            <a:ext cx="33528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58333" b="16667"/>
          <a:stretch>
            <a:fillRect/>
          </a:stretch>
        </p:blipFill>
        <p:spPr bwMode="auto">
          <a:xfrm>
            <a:off x="0" y="1371600"/>
            <a:ext cx="5638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5486400" y="1600200"/>
            <a:ext cx="3352800" cy="990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0" y="4724400"/>
            <a:ext cx="3581400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Fifth most popular flavor of ice cream? Search Google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1600200"/>
            <a:ext cx="7318248" cy="45720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n-US" sz="4800" dirty="0" smtClean="0"/>
              <a:t>   Neapolitan,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Vanilla,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Chocolate, 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Butter pecan, 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Strawberry, 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endParaRPr lang="en-US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Whets the Fifth most popular flavor of ice cream? Search Google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1600200"/>
            <a:ext cx="7318248" cy="45720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n-US" sz="4800" dirty="0" smtClean="0"/>
              <a:t>   Neapolitan, 4.2%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Vanilla, 29%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Chocolate, 8.9%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Butter pecan, 5.3%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Strawberry, 5.3%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endParaRPr lang="en-US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1676400"/>
            <a:ext cx="7010400" cy="762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the name of one of Michael Jackson's children? Search Google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1600200"/>
            <a:ext cx="7318248" cy="45720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n-US" sz="4800" dirty="0" smtClean="0"/>
              <a:t>   Apple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Vanilla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Robe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Towel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Blanket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endParaRPr lang="en-US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the name of one of Michael Jackson's children? Search Google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1600200"/>
            <a:ext cx="7318248" cy="4572000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n-US" sz="4800" dirty="0" smtClean="0"/>
              <a:t>   Apple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Vanilla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Robe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Towel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Blanket aka </a:t>
            </a:r>
            <a:r>
              <a:rPr lang="en-US" sz="4800" i="1" dirty="0" smtClean="0"/>
              <a:t>Prince Michael II</a:t>
            </a:r>
            <a:endParaRPr lang="en-US" sz="4800" dirty="0" smtClean="0"/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endParaRPr lang="en-US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4572000"/>
            <a:ext cx="8077200" cy="1295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28600" y="60325"/>
            <a:ext cx="7086600" cy="1143000"/>
          </a:xfrm>
        </p:spPr>
        <p:txBody>
          <a:bodyPr/>
          <a:lstStyle/>
          <a:p>
            <a:r>
              <a:rPr lang="en-US" smtClean="0"/>
              <a:t>What is a full-text article?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pPr marL="514350" indent="-514350">
              <a:buFont typeface="Wingdings 3" pitchFamily="18" charset="2"/>
              <a:buNone/>
            </a:pPr>
            <a:r>
              <a:rPr lang="en-US" smtClean="0"/>
              <a:t> </a:t>
            </a:r>
          </a:p>
          <a:p>
            <a:pPr marL="514350" indent="-514350">
              <a:buFont typeface="Bookman Old Style" pitchFamily="18" charset="0"/>
              <a:buAutoNum type="alphaUcPeriod"/>
            </a:pPr>
            <a:r>
              <a:rPr lang="en-US" smtClean="0"/>
              <a:t>An article held in the Library journal collection</a:t>
            </a:r>
            <a:br>
              <a:rPr lang="en-US" smtClean="0"/>
            </a:br>
            <a:r>
              <a:rPr lang="en-US" smtClean="0"/>
              <a:t> </a:t>
            </a:r>
          </a:p>
          <a:p>
            <a:pPr marL="514350" indent="-514350">
              <a:buFont typeface="Bookman Old Style" pitchFamily="18" charset="0"/>
              <a:buAutoNum type="alphaUcPeriod"/>
            </a:pPr>
            <a:r>
              <a:rPr lang="en-US" smtClean="0"/>
              <a:t>An article whose full text is available online via an electronic database service</a:t>
            </a:r>
            <a:br>
              <a:rPr lang="en-US" smtClean="0"/>
            </a:br>
            <a:r>
              <a:rPr lang="en-US" smtClean="0"/>
              <a:t> </a:t>
            </a:r>
          </a:p>
          <a:p>
            <a:pPr marL="514350" indent="-514350">
              <a:buFont typeface="Bookman Old Style" pitchFamily="18" charset="0"/>
              <a:buAutoNum type="alphaUcPeriod"/>
            </a:pPr>
            <a:r>
              <a:rPr lang="en-US" sz="3100" smtClean="0"/>
              <a:t>An article which tells you which journals include it</a:t>
            </a:r>
          </a:p>
          <a:p>
            <a:pPr marL="514350" indent="-514350">
              <a:buFont typeface="Bookman Old Style" pitchFamily="18" charset="0"/>
              <a:buAutoNum type="alphaUcPeriod"/>
            </a:pPr>
            <a:r>
              <a:rPr lang="en-US" smtClean="0"/>
              <a:t>An article without an author or title</a:t>
            </a:r>
          </a:p>
          <a:p>
            <a:pPr marL="514350" indent="-514350">
              <a:buFont typeface="Bookman Old Style" pitchFamily="18" charset="0"/>
              <a:buAutoNum type="alphaUcPeriod"/>
            </a:pPr>
            <a:r>
              <a:rPr lang="en-US" smtClean="0"/>
              <a:t>None of the above</a:t>
            </a:r>
          </a:p>
        </p:txBody>
      </p:sp>
      <p:sp>
        <p:nvSpPr>
          <p:cNvPr id="4" name="Oval 3"/>
          <p:cNvSpPr/>
          <p:nvPr/>
        </p:nvSpPr>
        <p:spPr>
          <a:xfrm>
            <a:off x="228600" y="2286000"/>
            <a:ext cx="8686800" cy="1600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 the </a:t>
            </a:r>
            <a:r>
              <a:rPr lang="en-US" dirty="0" err="1" smtClean="0"/>
              <a:t>Proquest</a:t>
            </a:r>
            <a:r>
              <a:rPr lang="en-US" dirty="0" smtClean="0"/>
              <a:t> databases, what does the PDF icon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That only the text of the document is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That the document is not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The file is unreadable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That the document can be viewed in its original format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None of the above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pic>
        <p:nvPicPr>
          <p:cNvPr id="16387" name="Picture 3" descr="PDF%20icon%20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088" y="304800"/>
            <a:ext cx="1712912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 the </a:t>
            </a:r>
            <a:r>
              <a:rPr lang="en-US" dirty="0" err="1" smtClean="0"/>
              <a:t>Proquest</a:t>
            </a:r>
            <a:r>
              <a:rPr lang="en-US" dirty="0" smtClean="0"/>
              <a:t> databases, what does the PDF icon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That only the text of the document is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That the document is not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The file is unreadable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That the document can be viewed in its original format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None of the above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4114800"/>
            <a:ext cx="8686800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pic>
        <p:nvPicPr>
          <p:cNvPr id="17412" name="Picture 4" descr="PDF%20icon%20cop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088" y="304800"/>
            <a:ext cx="1712912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1203325"/>
          </a:xfrm>
        </p:spPr>
        <p:txBody>
          <a:bodyPr/>
          <a:lstStyle/>
          <a:p>
            <a:r>
              <a:rPr lang="en-US" smtClean="0"/>
              <a:t>In Proquest's "Advanced Search" when would you use the word "OR"?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6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When you wish to search for occurrences of either of your search terms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When you want to exclude a particular search term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When you want to search for full-text articles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When you have retrieved too many matches and wish to make your search more specific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1203325"/>
          </a:xfrm>
        </p:spPr>
        <p:txBody>
          <a:bodyPr/>
          <a:lstStyle/>
          <a:p>
            <a:r>
              <a:rPr lang="en-US" smtClean="0"/>
              <a:t>In Proquest's "Advanced Search" when would you use the word "OR"?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When you wish to search for occurrences of </a:t>
            </a:r>
            <a:r>
              <a:rPr lang="en-US" b="1" dirty="0" smtClean="0"/>
              <a:t>either</a:t>
            </a:r>
            <a:r>
              <a:rPr lang="en-US" dirty="0" smtClean="0"/>
              <a:t> of your search terms</a:t>
            </a:r>
          </a:p>
          <a:p>
            <a:pPr marL="514350" indent="-51435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52400" y="1600200"/>
            <a:ext cx="8686800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772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In the Proquest database, what does the </a:t>
            </a:r>
            <a:r>
              <a:rPr lang="en-US" dirty="0"/>
              <a:t>Peer </a:t>
            </a:r>
            <a:r>
              <a:rPr lang="en-US" dirty="0" smtClean="0"/>
              <a:t>reviewed box do?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Searches so only the text of the document is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Shows that the document is not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Limits the search to journals written by academics.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Tells that the document can be viewed in its original format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None of the above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77200" cy="1447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</a:t>
            </a:r>
            <a:br>
              <a:rPr lang="en-US" dirty="0" smtClean="0"/>
            </a:br>
            <a:r>
              <a:rPr lang="en-US" dirty="0"/>
              <a:t>In the Proquest database, what does the Peer reviewed box do?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Searches so only the text of the document is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Shows that the document is not available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Limits the search to journals written by academics.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Tells that the document can be viewed in its original format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3600" dirty="0" smtClean="0"/>
              <a:t>None of the above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3200400"/>
            <a:ext cx="8686800" cy="1219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</TotalTime>
  <Words>689</Words>
  <Application>Microsoft Office PowerPoint</Application>
  <PresentationFormat>On-screen Show (4:3)</PresentationFormat>
  <Paragraphs>163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Origin</vt:lpstr>
      <vt:lpstr>Database resources I&gt;Clicker</vt:lpstr>
      <vt:lpstr>What is a full-text article?</vt:lpstr>
      <vt:lpstr>What is a full-text article?</vt:lpstr>
      <vt:lpstr>In the Proquest databases, what does the PDF icon mean?</vt:lpstr>
      <vt:lpstr>In the Proquest databases, what does the PDF icon mean?</vt:lpstr>
      <vt:lpstr>In Proquest's "Advanced Search" when would you use the word "OR"?</vt:lpstr>
      <vt:lpstr>In Proquest's "Advanced Search" when would you use the word "OR"?</vt:lpstr>
      <vt:lpstr>                                                                  In the Proquest database, what does the Peer reviewed box do?  </vt:lpstr>
      <vt:lpstr>                                                                  In the Proquest database, what does the Peer reviewed box do? </vt:lpstr>
      <vt:lpstr>To Access the Databases from off campus, what Icon should you click on?</vt:lpstr>
      <vt:lpstr>To Access the Databases from off campus, what Icon should you click on?</vt:lpstr>
      <vt:lpstr>The best database to use if you need articles from national newspapers is: </vt:lpstr>
      <vt:lpstr>The best database to use if you need articles from national newspapers is: </vt:lpstr>
      <vt:lpstr>The best database to use if you need articles for Debate &amp; Controversy is: </vt:lpstr>
      <vt:lpstr>The best database to use if you need articles for Debate &amp; Controversy is: </vt:lpstr>
      <vt:lpstr>To Search Proquest for ARTICLES CONTAINING ALL OF THEIR WORDS, CLICK THE FOLLOWING BOX:</vt:lpstr>
      <vt:lpstr>To Search Proquest for ARTICLES CONTAINING ALL OF THEIR WORDS, CLICK THE FOLLOWING BOX:</vt:lpstr>
      <vt:lpstr>What type of book is this? </vt:lpstr>
      <vt:lpstr>What type of book is this? </vt:lpstr>
      <vt:lpstr>What type of book is this? </vt:lpstr>
      <vt:lpstr>What type of book is this? </vt:lpstr>
      <vt:lpstr>What type of book is this? </vt:lpstr>
      <vt:lpstr>What type of book is this? </vt:lpstr>
      <vt:lpstr>What's the Fifth most popular flavor of ice cream? Search Google </vt:lpstr>
      <vt:lpstr>Whets the Fifth most popular flavor of ice cream? Search Google </vt:lpstr>
      <vt:lpstr>Which of the following is the name of one of Michael Jackson's children? Search Google  </vt:lpstr>
      <vt:lpstr>Which of the following is the name of one of Michael Jackson's children? Search Google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resources I&gt;Clicker</dc:title>
  <dc:creator>PCC Circ User</dc:creator>
  <cp:lastModifiedBy>Administrator</cp:lastModifiedBy>
  <cp:revision>38</cp:revision>
  <dcterms:created xsi:type="dcterms:W3CDTF">2006-08-16T00:00:00Z</dcterms:created>
  <dcterms:modified xsi:type="dcterms:W3CDTF">2011-09-06T21:26:08Z</dcterms:modified>
</cp:coreProperties>
</file>