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5"/>
  </p:notesMasterIdLst>
  <p:sldIdLst>
    <p:sldId id="256" r:id="rId2"/>
    <p:sldId id="319" r:id="rId3"/>
    <p:sldId id="329" r:id="rId4"/>
    <p:sldId id="320" r:id="rId5"/>
    <p:sldId id="331" r:id="rId6"/>
    <p:sldId id="321" r:id="rId7"/>
    <p:sldId id="332" r:id="rId8"/>
    <p:sldId id="322" r:id="rId9"/>
    <p:sldId id="333" r:id="rId10"/>
    <p:sldId id="323" r:id="rId11"/>
    <p:sldId id="334" r:id="rId12"/>
    <p:sldId id="324" r:id="rId13"/>
    <p:sldId id="335" r:id="rId14"/>
    <p:sldId id="325" r:id="rId15"/>
    <p:sldId id="336" r:id="rId16"/>
    <p:sldId id="326" r:id="rId17"/>
    <p:sldId id="337" r:id="rId18"/>
    <p:sldId id="327" r:id="rId19"/>
    <p:sldId id="338" r:id="rId20"/>
    <p:sldId id="328" r:id="rId21"/>
    <p:sldId id="339" r:id="rId22"/>
    <p:sldId id="264" r:id="rId23"/>
    <p:sldId id="268" r:id="rId24"/>
    <p:sldId id="271" r:id="rId25"/>
    <p:sldId id="272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09" autoAdjust="0"/>
    <p:restoredTop sz="94660"/>
  </p:normalViewPr>
  <p:slideViewPr>
    <p:cSldViewPr>
      <p:cViewPr varScale="1">
        <p:scale>
          <a:sx n="102" d="100"/>
          <a:sy n="102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D8796-881E-43E1-AEF0-159C989AB253}" type="datetimeFigureOut">
              <a:rPr lang="en-US" smtClean="0"/>
              <a:t>11/28/2011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DCEE5-D9B8-4777-A587-98CA2EA28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Skills Review</a:t>
            </a:r>
            <a:br>
              <a:rPr lang="en-US" sz="6600" dirty="0" smtClean="0"/>
            </a:br>
            <a:r>
              <a:rPr lang="en-US" sz="6600" dirty="0" smtClean="0"/>
              <a:t>I&gt;Clicker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200400"/>
          </a:xfrm>
        </p:spPr>
        <p:txBody>
          <a:bodyPr/>
          <a:lstStyle/>
          <a:p>
            <a:r>
              <a:rPr lang="en-US" sz="4000" dirty="0"/>
              <a:t>Gabriel Beeler, Librarian</a:t>
            </a:r>
          </a:p>
          <a:p>
            <a:r>
              <a:rPr lang="en-US" sz="4000" dirty="0"/>
              <a:t>and</a:t>
            </a:r>
          </a:p>
          <a:p>
            <a:r>
              <a:rPr lang="en-US" sz="4000" dirty="0" err="1"/>
              <a:t>Ramchandran</a:t>
            </a:r>
            <a:r>
              <a:rPr lang="en-US" sz="4000" dirty="0"/>
              <a:t> </a:t>
            </a:r>
          </a:p>
          <a:p>
            <a:r>
              <a:rPr lang="en-US" sz="4000" dirty="0" err="1"/>
              <a:t>Sethuraman</a:t>
            </a:r>
            <a:r>
              <a:rPr lang="en-US" sz="4000" dirty="0"/>
              <a:t>, Ph.D.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Is the following 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www.landoverbaptist.org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277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Is the following 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www.landoverbaptist.org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151646" y="40386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31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Is the following 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lds.org</a:t>
            </a:r>
          </a:p>
        </p:txBody>
      </p:sp>
      <p:sp>
        <p:nvSpPr>
          <p:cNvPr id="36866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61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Is the following 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lds.org</a:t>
            </a:r>
          </a:p>
        </p:txBody>
      </p:sp>
      <p:sp>
        <p:nvSpPr>
          <p:cNvPr id="36866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151646" y="28194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2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www.ovaprima.org</a:t>
            </a:r>
          </a:p>
        </p:txBody>
      </p:sp>
      <p:sp>
        <p:nvSpPr>
          <p:cNvPr id="40962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38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www.ovaprima.org</a:t>
            </a:r>
          </a:p>
        </p:txBody>
      </p:sp>
      <p:sp>
        <p:nvSpPr>
          <p:cNvPr id="40962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144856" y="40386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52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Is the following </a:t>
            </a:r>
            <a:r>
              <a:rPr lang="en-US" sz="2800" dirty="0">
                <a:solidFill>
                  <a:schemeClr val="tx1"/>
                </a:solidFill>
              </a:rPr>
              <a:t>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www.petsorfood.com</a:t>
            </a:r>
          </a:p>
        </p:txBody>
      </p:sp>
      <p:sp>
        <p:nvSpPr>
          <p:cNvPr id="45058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169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Is the following </a:t>
            </a:r>
            <a:r>
              <a:rPr lang="en-US" sz="2800" dirty="0">
                <a:solidFill>
                  <a:schemeClr val="tx1"/>
                </a:solidFill>
              </a:rPr>
              <a:t>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www.petsorfood.com</a:t>
            </a:r>
          </a:p>
        </p:txBody>
      </p:sp>
      <p:sp>
        <p:nvSpPr>
          <p:cNvPr id="45058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144856" y="40386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42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 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www.madd.org</a:t>
            </a:r>
          </a:p>
        </p:txBody>
      </p:sp>
      <p:sp>
        <p:nvSpPr>
          <p:cNvPr id="4915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endParaRPr lang="en-US" sz="8000" smtClean="0">
              <a:solidFill>
                <a:srgbClr val="2924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7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 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www.madd.org</a:t>
            </a:r>
          </a:p>
        </p:txBody>
      </p:sp>
      <p:sp>
        <p:nvSpPr>
          <p:cNvPr id="4915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endParaRPr lang="en-US" sz="8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4651" y="27432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977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www.dhmo.org</a:t>
            </a:r>
          </a:p>
        </p:txBody>
      </p:sp>
      <p:sp>
        <p:nvSpPr>
          <p:cNvPr id="16386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  <a:endParaRPr lang="en-US" sz="8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642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 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www.mavav.org</a:t>
            </a:r>
          </a:p>
        </p:txBody>
      </p:sp>
      <p:sp>
        <p:nvSpPr>
          <p:cNvPr id="53250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2924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32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 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www.mavav.org</a:t>
            </a:r>
          </a:p>
        </p:txBody>
      </p:sp>
      <p:sp>
        <p:nvSpPr>
          <p:cNvPr id="53250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194651" y="40386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29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133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Search Proquest for ARTICLES CONTAINING </a:t>
            </a:r>
            <a:r>
              <a:rPr lang="en-US" sz="2800" b="1" dirty="0" smtClean="0">
                <a:solidFill>
                  <a:srgbClr val="C00000"/>
                </a:solidFill>
              </a:rPr>
              <a:t>ALL</a:t>
            </a:r>
            <a:r>
              <a:rPr lang="en-US" sz="2800" dirty="0" smtClean="0">
                <a:solidFill>
                  <a:schemeClr val="tx1"/>
                </a:solidFill>
              </a:rPr>
              <a:t> OF THEIR WORDS, CLICK THE FOLLOWING BOX:</a:t>
            </a:r>
          </a:p>
        </p:txBody>
      </p:sp>
      <p:sp>
        <p:nvSpPr>
          <p:cNvPr id="43010" name="Content Placeholder 3"/>
          <p:cNvSpPr>
            <a:spLocks noGrp="1"/>
          </p:cNvSpPr>
          <p:nvPr>
            <p:ph sz="quarter" idx="1"/>
          </p:nvPr>
        </p:nvSpPr>
        <p:spPr>
          <a:xfrm>
            <a:off x="990600" y="1981200"/>
            <a:ext cx="7696200" cy="46482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Full text documents only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latin typeface="Arial" charset="0"/>
                <a:cs typeface="Arial" charset="0"/>
              </a:rPr>
              <a:t>Scholarly journals, including peer-reviewed 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Database: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8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133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To Search Proquest for ARTICLES CONTAINING </a:t>
            </a:r>
            <a:r>
              <a:rPr lang="en-US" sz="2800" b="1" dirty="0" smtClean="0">
                <a:solidFill>
                  <a:srgbClr val="C00000"/>
                </a:solidFill>
              </a:rPr>
              <a:t>ALL</a:t>
            </a:r>
            <a:r>
              <a:rPr lang="en-US" sz="2800" dirty="0" smtClean="0">
                <a:solidFill>
                  <a:schemeClr val="tx1"/>
                </a:solidFill>
              </a:rPr>
              <a:t> OF THEIR WORDS, CLICK THE FOLLOWING BOX:</a:t>
            </a:r>
          </a:p>
        </p:txBody>
      </p:sp>
      <p:sp>
        <p:nvSpPr>
          <p:cNvPr id="43010" name="Content Placeholder 3"/>
          <p:cNvSpPr>
            <a:spLocks noGrp="1"/>
          </p:cNvSpPr>
          <p:nvPr>
            <p:ph sz="quarter" idx="1"/>
          </p:nvPr>
        </p:nvSpPr>
        <p:spPr>
          <a:xfrm>
            <a:off x="990600" y="1981200"/>
            <a:ext cx="7696200" cy="4648200"/>
          </a:xfrm>
        </p:spPr>
        <p:txBody>
          <a:bodyPr/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Basic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Full text documents only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latin typeface="Arial" charset="0"/>
                <a:cs typeface="Arial" charset="0"/>
              </a:rPr>
              <a:t>Scholarly journals, including peer-reviewed </a:t>
            </a:r>
            <a:endParaRPr lang="en-US" sz="4000" dirty="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Publications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4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Database: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8200" y="2667000"/>
            <a:ext cx="6858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641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19400"/>
          </a:xfrm>
        </p:spPr>
        <p:txBody>
          <a:bodyPr/>
          <a:lstStyle/>
          <a:p>
            <a:r>
              <a:rPr lang="en-US" sz="3600" dirty="0" smtClean="0"/>
              <a:t>What are </a:t>
            </a:r>
            <a:r>
              <a:rPr lang="en-US" sz="3600" dirty="0"/>
              <a:t>the key </a:t>
            </a:r>
            <a:r>
              <a:rPr lang="en-US" sz="3600" dirty="0" smtClean="0"/>
              <a:t>concepts for the following sentence? </a:t>
            </a:r>
            <a:br>
              <a:rPr lang="en-US" sz="3600" dirty="0" smtClean="0"/>
            </a:br>
            <a:r>
              <a:rPr lang="en-US" sz="3600" dirty="0" smtClean="0"/>
              <a:t>How </a:t>
            </a:r>
            <a:r>
              <a:rPr lang="en-US" sz="3600" dirty="0"/>
              <a:t>does </a:t>
            </a:r>
            <a:r>
              <a:rPr lang="en-US" sz="3600" i="1" dirty="0"/>
              <a:t>drinking</a:t>
            </a:r>
            <a:r>
              <a:rPr lang="en-US" sz="3600" dirty="0"/>
              <a:t> </a:t>
            </a:r>
            <a:r>
              <a:rPr lang="en-US" sz="3600" i="1" dirty="0"/>
              <a:t>affect driving</a:t>
            </a:r>
            <a:r>
              <a:rPr lang="en-US" sz="3600" dirty="0"/>
              <a:t>?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Alcoholism, </a:t>
            </a:r>
            <a:r>
              <a:rPr lang="en-US" sz="4800" dirty="0"/>
              <a:t>Change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Change,</a:t>
            </a:r>
            <a:r>
              <a:rPr lang="en-US" sz="4800" dirty="0"/>
              <a:t> Cause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Cause,</a:t>
            </a:r>
            <a:r>
              <a:rPr lang="en-US" sz="4800" dirty="0"/>
              <a:t> </a:t>
            </a:r>
            <a:r>
              <a:rPr lang="en-US" sz="4800" dirty="0" smtClean="0"/>
              <a:t>Machinery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Result,</a:t>
            </a:r>
            <a:r>
              <a:rPr lang="en-US" sz="4800" dirty="0"/>
              <a:t> </a:t>
            </a:r>
            <a:r>
              <a:rPr lang="en-US" sz="4800" dirty="0" smtClean="0"/>
              <a:t>Alcoholism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Drinking, Driving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65848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819400"/>
          </a:xfrm>
        </p:spPr>
        <p:txBody>
          <a:bodyPr/>
          <a:lstStyle/>
          <a:p>
            <a:r>
              <a:rPr lang="en-US" sz="3600" dirty="0" smtClean="0"/>
              <a:t>What are </a:t>
            </a:r>
            <a:r>
              <a:rPr lang="en-US" sz="3600" dirty="0"/>
              <a:t>the key </a:t>
            </a:r>
            <a:r>
              <a:rPr lang="en-US" sz="3600" dirty="0" smtClean="0"/>
              <a:t>concepts for the following sentence? </a:t>
            </a:r>
            <a:br>
              <a:rPr lang="en-US" sz="3600" dirty="0" smtClean="0"/>
            </a:br>
            <a:r>
              <a:rPr lang="en-US" sz="3600" dirty="0" smtClean="0"/>
              <a:t>How </a:t>
            </a:r>
            <a:r>
              <a:rPr lang="en-US" sz="3600" dirty="0"/>
              <a:t>does </a:t>
            </a:r>
            <a:r>
              <a:rPr lang="en-US" sz="3600" i="1" dirty="0"/>
              <a:t>drinking</a:t>
            </a:r>
            <a:r>
              <a:rPr lang="en-US" sz="3600" dirty="0"/>
              <a:t> </a:t>
            </a:r>
            <a:r>
              <a:rPr lang="en-US" sz="3600" i="1" dirty="0"/>
              <a:t>affect driving</a:t>
            </a:r>
            <a:r>
              <a:rPr lang="en-US" sz="3600" dirty="0"/>
              <a:t>?</a:t>
            </a:r>
            <a:br>
              <a:rPr lang="en-US" sz="3600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Alcoholism, </a:t>
            </a:r>
            <a:r>
              <a:rPr lang="en-US" sz="4800" dirty="0"/>
              <a:t>Change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Change,</a:t>
            </a:r>
            <a:r>
              <a:rPr lang="en-US" sz="4800" dirty="0"/>
              <a:t> Cause</a:t>
            </a: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Cause,</a:t>
            </a:r>
            <a:r>
              <a:rPr lang="en-US" sz="4800" dirty="0"/>
              <a:t> </a:t>
            </a:r>
            <a:r>
              <a:rPr lang="en-US" sz="4800" dirty="0" smtClean="0"/>
              <a:t>Machinery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Result,</a:t>
            </a:r>
            <a:r>
              <a:rPr lang="en-US" sz="4800" dirty="0"/>
              <a:t> </a:t>
            </a:r>
            <a:r>
              <a:rPr lang="en-US" sz="4800" dirty="0" smtClean="0"/>
              <a:t>Alcoholism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4800" dirty="0" smtClean="0"/>
              <a:t>Drinking, Driving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endParaRPr lang="en-US" sz="4800" dirty="0" smtClean="0">
              <a:solidFill>
                <a:srgbClr val="FFF39D">
                  <a:lumMod val="10000"/>
                </a:srgb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800" dirty="0"/>
          </a:p>
        </p:txBody>
      </p:sp>
      <p:sp>
        <p:nvSpPr>
          <p:cNvPr id="5" name="Oval 4"/>
          <p:cNvSpPr/>
          <p:nvPr/>
        </p:nvSpPr>
        <p:spPr>
          <a:xfrm>
            <a:off x="152400" y="5410200"/>
            <a:ext cx="70866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051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/>
          <a:lstStyle/>
          <a:p>
            <a:r>
              <a:rPr lang="en-US" sz="3200" dirty="0" smtClean="0"/>
              <a:t>If you find a book in the Voyager catalog about your topic, what is a good way to find other books related to that topic?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495800"/>
          </a:xfrm>
        </p:spPr>
        <p:txBody>
          <a:bodyPr>
            <a:no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in the book on my topic </a:t>
            </a:r>
            <a:r>
              <a:rPr lang="en-US" sz="2600" dirty="0" smtClean="0">
                <a:solidFill>
                  <a:schemeClr val="tx1"/>
                </a:solidFill>
              </a:rPr>
              <a:t>for a bibliography to see if there are some other books listed that relate to my topic.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Go to the call number area </a:t>
            </a:r>
            <a:r>
              <a:rPr lang="en-US" sz="2600" dirty="0" smtClean="0">
                <a:solidFill>
                  <a:schemeClr val="tx1"/>
                </a:solidFill>
              </a:rPr>
              <a:t>of the library to find that book and look at those on either side of it.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at the subject heading(s) </a:t>
            </a:r>
            <a:r>
              <a:rPr lang="en-US" sz="2600" dirty="0" smtClean="0">
                <a:solidFill>
                  <a:schemeClr val="tx1"/>
                </a:solidFill>
              </a:rPr>
              <a:t>of that book’s record and search for books using those subjects.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Try another keyword search </a:t>
            </a:r>
            <a:r>
              <a:rPr lang="en-US" sz="2600" dirty="0" smtClean="0">
                <a:solidFill>
                  <a:schemeClr val="tx1"/>
                </a:solidFill>
              </a:rPr>
              <a:t>using synonyms and words related to my original topic.</a:t>
            </a:r>
            <a:endParaRPr lang="en-US" sz="2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9800"/>
          </a:xfrm>
        </p:spPr>
        <p:txBody>
          <a:bodyPr/>
          <a:lstStyle/>
          <a:p>
            <a:r>
              <a:rPr lang="en-US" sz="3200" dirty="0" smtClean="0"/>
              <a:t>If you find a book in the Voyager catalog about your topic, what is a good way to find other books related to that topic?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495800"/>
          </a:xfrm>
        </p:spPr>
        <p:txBody>
          <a:bodyPr>
            <a:noAutofit/>
          </a:bodyPr>
          <a:lstStyle/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in the book on my topic </a:t>
            </a:r>
            <a:r>
              <a:rPr lang="en-US" sz="2600" dirty="0" smtClean="0">
                <a:solidFill>
                  <a:schemeClr val="tx1"/>
                </a:solidFill>
              </a:rPr>
              <a:t>for a bibliography to see if there are some other books listed that relate to my topic.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Go to the call number area </a:t>
            </a:r>
            <a:r>
              <a:rPr lang="en-US" sz="2600" dirty="0" smtClean="0">
                <a:solidFill>
                  <a:schemeClr val="tx1"/>
                </a:solidFill>
              </a:rPr>
              <a:t>of the library to find that book and look at those on either side of it.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Look at the subject heading(s) </a:t>
            </a:r>
            <a:r>
              <a:rPr lang="en-US" sz="2600" dirty="0" smtClean="0">
                <a:solidFill>
                  <a:schemeClr val="tx1"/>
                </a:solidFill>
              </a:rPr>
              <a:t>of that book’s record and search for books using those subjects. </a:t>
            </a:r>
          </a:p>
          <a:p>
            <a:pPr marL="742950" indent="-742950" fontAlgn="auto">
              <a:spcAft>
                <a:spcPts val="0"/>
              </a:spcAft>
              <a:buClr>
                <a:srgbClr val="FE8637"/>
              </a:buClr>
              <a:buFont typeface="+mj-lt"/>
              <a:buAutoNum type="alphaUcPeriod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Try another keyword search </a:t>
            </a:r>
            <a:r>
              <a:rPr lang="en-US" sz="2600" dirty="0" smtClean="0">
                <a:solidFill>
                  <a:schemeClr val="tx1"/>
                </a:solidFill>
              </a:rPr>
              <a:t>using synonyms and words related to my original topic.</a:t>
            </a:r>
            <a:endParaRPr lang="en-US" sz="2600" dirty="0"/>
          </a:p>
        </p:txBody>
      </p:sp>
      <p:sp>
        <p:nvSpPr>
          <p:cNvPr id="4" name="Oval 3"/>
          <p:cNvSpPr/>
          <p:nvPr/>
        </p:nvSpPr>
        <p:spPr>
          <a:xfrm>
            <a:off x="228600" y="4120836"/>
            <a:ext cx="8610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908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Periodical that publishes current, general interest articles.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magazine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4384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Periodical that publishes current, general interest articles. 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magazine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" y="3962400"/>
            <a:ext cx="5257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Is the following website </a:t>
            </a:r>
            <a:r>
              <a:rPr lang="en-US" sz="2800" dirty="0">
                <a:solidFill>
                  <a:schemeClr val="tx1"/>
                </a:solidFill>
              </a:rPr>
              <a:t>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www.dhmo.org</a:t>
            </a:r>
          </a:p>
        </p:txBody>
      </p:sp>
      <p:sp>
        <p:nvSpPr>
          <p:cNvPr id="43010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2209800"/>
            <a:ext cx="7696200" cy="2514600"/>
          </a:xfrm>
        </p:spPr>
        <p:txBody>
          <a:bodyPr>
            <a:normAutofit lnSpcReduction="10000"/>
          </a:bodyPr>
          <a:lstStyle/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  <a:endParaRPr lang="en-US" sz="8000" dirty="0">
              <a:solidFill>
                <a:srgbClr val="2924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4724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Sounds like a very dangerous chemical indeed. It's actually </a:t>
            </a:r>
            <a:r>
              <a:rPr lang="en-US" sz="2800" dirty="0" smtClean="0"/>
              <a:t>H2O (Water)!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51646" y="3473513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8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40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8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40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Brief overview of broad topic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438400"/>
            <a:ext cx="8305800" cy="3687763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26670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Brief overview of broad topic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200"/>
            <a:ext cx="8077200" cy="3763963"/>
          </a:xfrm>
        </p:spPr>
        <p:txBody>
          <a:bodyPr/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6927" y="4114800"/>
            <a:ext cx="64770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A source of daily national/international news and sports update. </a:t>
            </a: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A source of daily national/international news and sports update. </a:t>
            </a:r>
            <a:r>
              <a:rPr lang="en-US" sz="3600" b="1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newspaper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encyclopedia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3048000"/>
            <a:ext cx="6324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</a:rPr>
              <a:t>A source for general definition of words/terms.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  <a:t>Select the tool that is the best source for finding the information needed:</a:t>
            </a:r>
            <a:br>
              <a:rPr lang="en-US" sz="3600" dirty="0">
                <a:solidFill>
                  <a:prstClr val="black">
                    <a:lumMod val="50000"/>
                    <a:lumOff val="50000"/>
                  </a:prstClr>
                </a:solidFill>
                <a:latin typeface="Century Gothic"/>
              </a:rPr>
            </a:br>
            <a:r>
              <a:rPr lang="en-US" sz="3600" b="1" dirty="0">
                <a:solidFill>
                  <a:prstClr val="black"/>
                </a:solidFill>
              </a:rPr>
              <a:t>A source for general definition of words/terms.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667000"/>
            <a:ext cx="7924800" cy="34591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0" y="4191000"/>
            <a:ext cx="6324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Periodical that publishes scholarly articles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591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Periodical that publishes scholarly articles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5029200"/>
            <a:ext cx="6324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36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A source for in-depth content of a subject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96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A source for in-depth content of a subject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" y="3352800"/>
            <a:ext cx="6324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5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www.malepregnancy.com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  <a:endParaRPr lang="en-US" sz="800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None/>
            </a:pPr>
            <a:endParaRPr lang="en-US" sz="80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56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A source for geographical locations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54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A source for geographical locations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atlas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academic journal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" y="2514600"/>
            <a:ext cx="4419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0495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A database for online journal articles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/>
              <a:t>encyclopedia</a:t>
            </a:r>
            <a:endParaRPr lang="en-US" sz="54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/>
              <a:t>Proquest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98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14600"/>
          </a:xfrm>
        </p:spPr>
        <p:txBody>
          <a:bodyPr>
            <a:normAutofit fontScale="90000"/>
          </a:bodyPr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</a:pP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 </a:t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/>
            </a:r>
            <a:br>
              <a:rPr lang="en-US" sz="2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  <a:t>Select the tool that is the best source for finding the information needed:</a:t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</a:rPr>
            </a:br>
            <a:r>
              <a:rPr lang="en-US" sz="3600" b="1" dirty="0"/>
              <a:t>A database for online journal articles</a:t>
            </a:r>
            <a: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en-US" sz="36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entury Gothic"/>
                <a:ea typeface="+mn-ea"/>
                <a:cs typeface="+mn-cs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8153400" cy="3535363"/>
          </a:xfrm>
        </p:spPr>
        <p:txBody>
          <a:bodyPr>
            <a:normAutofit lnSpcReduction="1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5400" dirty="0"/>
              <a:t>encyclopedia</a:t>
            </a:r>
            <a:endParaRPr lang="en-US" sz="54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books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 smtClean="0"/>
              <a:t>dictionary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5400" dirty="0"/>
              <a:t>Proquest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4953000"/>
            <a:ext cx="44196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0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2800" smtClean="0">
                <a:solidFill>
                  <a:schemeClr val="tx1"/>
                </a:solidFill>
              </a:rPr>
              <a:t/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en-US" sz="4400" smtClean="0">
                <a:solidFill>
                  <a:schemeClr val="tx1"/>
                </a:solidFill>
              </a:rPr>
              <a:t>www.malepregnancy.com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  <a:endParaRPr lang="en-US" sz="8000" smtClean="0">
              <a:solidFill>
                <a:srgbClr val="292400"/>
              </a:solidFill>
              <a:latin typeface="Arial" charset="0"/>
              <a:cs typeface="Arial" charset="0"/>
            </a:endParaRP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None/>
            </a:pPr>
            <a:endParaRPr lang="en-US" sz="800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1646" y="40386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4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www.plavix.com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221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467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Is the following website credible?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www.plavix.com</a:t>
            </a:r>
          </a:p>
        </p:txBody>
      </p:sp>
      <p:sp>
        <p:nvSpPr>
          <p:cNvPr id="24578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76200" y="27432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086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Is the following 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www.martinlutherking.org</a:t>
            </a:r>
          </a:p>
        </p:txBody>
      </p:sp>
      <p:sp>
        <p:nvSpPr>
          <p:cNvPr id="2867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222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8288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chemeClr val="tx1"/>
                </a:solidFill>
              </a:rPr>
              <a:t>Is the following website credible?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www.martinlutherking.org</a:t>
            </a:r>
          </a:p>
        </p:txBody>
      </p:sp>
      <p:sp>
        <p:nvSpPr>
          <p:cNvPr id="2867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2590800"/>
            <a:ext cx="7696200" cy="3505200"/>
          </a:xfrm>
        </p:spPr>
        <p:txBody>
          <a:bodyPr/>
          <a:lstStyle/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292400"/>
                </a:solidFill>
                <a:latin typeface="Arial" charset="0"/>
                <a:cs typeface="Arial" charset="0"/>
              </a:rPr>
              <a:t>Yes</a:t>
            </a:r>
          </a:p>
          <a:p>
            <a:pPr marL="742950" indent="-742950" eaLnBrk="1" hangingPunct="1">
              <a:buClr>
                <a:srgbClr val="FE8637"/>
              </a:buClr>
              <a:buFont typeface="Bookman Old Style" pitchFamily="18" charset="0"/>
              <a:buAutoNum type="alphaUcPeriod"/>
            </a:pPr>
            <a:r>
              <a:rPr lang="en-US" sz="8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</a:t>
            </a:r>
          </a:p>
        </p:txBody>
      </p:sp>
      <p:sp>
        <p:nvSpPr>
          <p:cNvPr id="4" name="Oval 3"/>
          <p:cNvSpPr/>
          <p:nvPr/>
        </p:nvSpPr>
        <p:spPr>
          <a:xfrm>
            <a:off x="76200" y="4038600"/>
            <a:ext cx="4114800" cy="1066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6376" y="5588076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This is a website produced by a white power </a:t>
            </a:r>
            <a:r>
              <a:rPr lang="en-US" sz="3600" dirty="0" smtClean="0"/>
              <a:t>organization</a:t>
            </a:r>
            <a:r>
              <a:rPr lang="en-US" dirty="0" smtClean="0"/>
              <a:t>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55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Y"/>
  <p:tag name="POINTS" val="1"/>
  <p:tag name="TIME" val="0"/>
  <p:tag name="QUESTION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Y"/>
  <p:tag name="POINTS" val="1"/>
  <p:tag name="TIME" val="0"/>
  <p:tag name="QUESTION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Y"/>
  <p:tag name="POINTS" val="1"/>
  <p:tag name="TIME" val="0"/>
  <p:tag name="QUESTION" val="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Y"/>
  <p:tag name="POINTS" val="1"/>
  <p:tag name="TIME" val="0"/>
  <p:tag name="QUESTION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Y"/>
  <p:tag name="POINTS" val="1"/>
  <p:tag name="TIME" val="0"/>
  <p:tag name="QUESTION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Y"/>
  <p:tag name="POINTS" val="1"/>
  <p:tag name="TIME" val="0"/>
  <p:tag name="QUESTION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15"/>
  <p:tag name="QUESTION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15"/>
  <p:tag name="QUESTION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" val="N"/>
  <p:tag name="POINTS" val="1"/>
  <p:tag name="TIME" val="0"/>
  <p:tag name="QUESTION" val="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161</TotalTime>
  <Words>591</Words>
  <Application>Microsoft Office PowerPoint</Application>
  <PresentationFormat>On-screen Show (4:3)</PresentationFormat>
  <Paragraphs>181</Paragraphs>
  <Slides>43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Origin</vt:lpstr>
      <vt:lpstr>Skills Review I&gt;Clicker</vt:lpstr>
      <vt:lpstr>Is the following website credible?  www.dhmo.org</vt:lpstr>
      <vt:lpstr>Is the following website credible?  www.dhmo.org</vt:lpstr>
      <vt:lpstr>Is the following website credible?  www.malepregnancy.com</vt:lpstr>
      <vt:lpstr>Is the following website credible?  www.malepregnancy.com</vt:lpstr>
      <vt:lpstr>Is the following website credible?   www.plavix.com</vt:lpstr>
      <vt:lpstr>Is the following website credible?   www.plavix.com</vt:lpstr>
      <vt:lpstr>Is the following website credible?  www.martinlutherking.org</vt:lpstr>
      <vt:lpstr>Is the following website credible?  www.martinlutherking.org</vt:lpstr>
      <vt:lpstr>Is the following website credible?  www.landoverbaptist.org</vt:lpstr>
      <vt:lpstr>Is the following website credible?  www.landoverbaptist.org</vt:lpstr>
      <vt:lpstr>Is the following website credible?  lds.org</vt:lpstr>
      <vt:lpstr>Is the following website credible?  lds.org</vt:lpstr>
      <vt:lpstr>Is the following website credible?   www.ovaprima.org</vt:lpstr>
      <vt:lpstr>Is the following website credible?   www.ovaprima.org</vt:lpstr>
      <vt:lpstr>Is the following website credible?  www.petsorfood.com</vt:lpstr>
      <vt:lpstr>Is the following website credible?  www.petsorfood.com</vt:lpstr>
      <vt:lpstr>Is the following website credible?  www.madd.org</vt:lpstr>
      <vt:lpstr>Is the following website credible?  www.madd.org</vt:lpstr>
      <vt:lpstr>Is the following website credible?  www.mavav.org</vt:lpstr>
      <vt:lpstr>Is the following website credible?  www.mavav.org</vt:lpstr>
      <vt:lpstr>To Search Proquest for ARTICLES CONTAINING ALL OF THEIR WORDS, CLICK THE FOLLOWING BOX:</vt:lpstr>
      <vt:lpstr>To Search Proquest for ARTICLES CONTAINING ALL OF THEIR WORDS, CLICK THE FOLLOWING BOX:</vt:lpstr>
      <vt:lpstr>What are the key concepts for the following sentence?  How does drinking affect driving? </vt:lpstr>
      <vt:lpstr>What are the key concepts for the following sentence?  How does drinking affect driving? </vt:lpstr>
      <vt:lpstr>If you find a book in the Voyager catalog about your topic, what is a good way to find other books related to that topic? </vt:lpstr>
      <vt:lpstr>If you find a book in the Voyager catalog about your topic, what is a good way to find other books related to that topic? </vt:lpstr>
      <vt:lpstr>           Select the tool that is the best source for finding the information needed: Periodical that publishes current, general interest articles.  </vt:lpstr>
      <vt:lpstr>           Select the tool that is the best source for finding the information needed: Periodical that publishes current, general interest articles.  </vt:lpstr>
      <vt:lpstr>           Select the tool that is the best source for finding the information needed: Brief overview of broad topic  </vt:lpstr>
      <vt:lpstr>           Select the tool that is the best source for finding the information needed:  Brief overview of broad topic  </vt:lpstr>
      <vt:lpstr>           Select the tool that is the best source for finding the information needed: A source of daily national/international news and sports update.   </vt:lpstr>
      <vt:lpstr>           Select the tool that is the best source for finding the information needed: A source of daily national/international news and sports update.   </vt:lpstr>
      <vt:lpstr>           Select the tool that is the best source for finding the information needed: A source for general definition of words/terms. </vt:lpstr>
      <vt:lpstr>           Select the tool that is the best source for finding the information needed: A source for general definition of words/terms.</vt:lpstr>
      <vt:lpstr>           Select the tool that is the best source for finding the information needed: Periodical that publishes scholarly articles </vt:lpstr>
      <vt:lpstr>           Select the tool that is the best source for finding the information needed: Periodical that publishes scholarly articles </vt:lpstr>
      <vt:lpstr>           Select the tool that is the best source for finding the information needed: A source for in-depth content of a subject </vt:lpstr>
      <vt:lpstr>           Select the tool that is the best source for finding the information needed: A source for in-depth content of a subject </vt:lpstr>
      <vt:lpstr>           Select the tool that is the best source for finding the information needed: A source for geographical locations </vt:lpstr>
      <vt:lpstr>           Select the tool that is the best source for finding the information needed: A source for geographical locations </vt:lpstr>
      <vt:lpstr>           Select the tool that is the best source for finding the information needed: A database for online journal articles </vt:lpstr>
      <vt:lpstr>           Select the tool that is the best source for finding the information needed: A database for online journal articles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Strategies I&gt;Clicker</dc:title>
  <dc:creator>PCC Library</dc:creator>
  <cp:lastModifiedBy>Administrator</cp:lastModifiedBy>
  <cp:revision>43</cp:revision>
  <dcterms:created xsi:type="dcterms:W3CDTF">2006-08-16T00:00:00Z</dcterms:created>
  <dcterms:modified xsi:type="dcterms:W3CDTF">2011-11-28T21:20:58Z</dcterms:modified>
</cp:coreProperties>
</file>