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86" r:id="rId5"/>
    <p:sldId id="287" r:id="rId6"/>
    <p:sldId id="280" r:id="rId7"/>
    <p:sldId id="281" r:id="rId8"/>
    <p:sldId id="259" r:id="rId9"/>
    <p:sldId id="260" r:id="rId10"/>
    <p:sldId id="282" r:id="rId11"/>
    <p:sldId id="283" r:id="rId12"/>
    <p:sldId id="284" r:id="rId13"/>
    <p:sldId id="296" r:id="rId14"/>
    <p:sldId id="261" r:id="rId15"/>
    <p:sldId id="262" r:id="rId16"/>
    <p:sldId id="263" r:id="rId17"/>
    <p:sldId id="264" r:id="rId18"/>
    <p:sldId id="271" r:id="rId19"/>
    <p:sldId id="272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74" r:id="rId29"/>
    <p:sldId id="275" r:id="rId30"/>
    <p:sldId id="276" r:id="rId31"/>
    <p:sldId id="27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3048000"/>
          </a:xfrm>
        </p:spPr>
        <p:txBody>
          <a:bodyPr>
            <a:normAutofit/>
          </a:bodyPr>
          <a:lstStyle/>
          <a:p>
            <a:r>
              <a:rPr lang="en-US" sz="5400" smtClean="0"/>
              <a:t>By </a:t>
            </a:r>
            <a:r>
              <a:rPr lang="en-US" sz="5400" dirty="0" smtClean="0"/>
              <a:t>Gabriel Beeler and </a:t>
            </a:r>
            <a:r>
              <a:rPr lang="en-US" sz="5400" dirty="0" err="1" smtClean="0"/>
              <a:t>Ramchandran</a:t>
            </a:r>
            <a:r>
              <a:rPr lang="en-US" sz="5400" dirty="0" smtClean="0"/>
              <a:t> </a:t>
            </a:r>
          </a:p>
          <a:p>
            <a:r>
              <a:rPr lang="en-US" sz="5400" dirty="0" err="1" smtClean="0"/>
              <a:t>Sethuraman</a:t>
            </a:r>
            <a:r>
              <a:rPr lang="en-US" sz="5400" dirty="0" smtClean="0"/>
              <a:t>, Ph.D.</a:t>
            </a:r>
          </a:p>
          <a:p>
            <a:endParaRPr lang="en-US" sz="5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Library Catalog Questions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6171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type of book is this?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86400" y="1676400"/>
            <a:ext cx="3352800" cy="4572000"/>
          </a:xfrm>
        </p:spPr>
        <p:txBody>
          <a:bodyPr>
            <a:normAutofit/>
          </a:bodyPr>
          <a:lstStyle/>
          <a:p>
            <a:pPr marL="742950" lvl="0" indent="-742950">
              <a:buClr>
                <a:srgbClr val="FE8637"/>
              </a:buClr>
              <a:buFont typeface="+mj-lt"/>
              <a:buAutoNum type="alphaUcPeriod"/>
            </a:pPr>
            <a:r>
              <a:rPr lang="en-US" sz="4000" dirty="0" smtClean="0">
                <a:solidFill>
                  <a:srgbClr val="FFF39D">
                    <a:lumMod val="10000"/>
                  </a:srgbClr>
                </a:solidFill>
              </a:rPr>
              <a:t>Reserve</a:t>
            </a:r>
          </a:p>
          <a:p>
            <a:pPr marL="742950" lvl="0" indent="-742950">
              <a:buClr>
                <a:srgbClr val="FE8637"/>
              </a:buClr>
              <a:buFont typeface="+mj-lt"/>
              <a:buAutoNum type="alphaUcPeriod"/>
            </a:pPr>
            <a:r>
              <a:rPr lang="en-US" sz="4000" dirty="0" smtClean="0">
                <a:solidFill>
                  <a:srgbClr val="FFF39D">
                    <a:lumMod val="10000"/>
                  </a:srgbClr>
                </a:solidFill>
              </a:rPr>
              <a:t>Periodical</a:t>
            </a:r>
          </a:p>
          <a:p>
            <a:pPr marL="742950" lvl="0" indent="-742950">
              <a:buClr>
                <a:srgbClr val="FE8637"/>
              </a:buClr>
              <a:buFont typeface="+mj-lt"/>
              <a:buAutoNum type="alphaUcPeriod"/>
            </a:pPr>
            <a:r>
              <a:rPr lang="en-US" sz="4000" dirty="0" smtClean="0">
                <a:solidFill>
                  <a:srgbClr val="FFF39D">
                    <a:lumMod val="10000"/>
                  </a:srgbClr>
                </a:solidFill>
              </a:rPr>
              <a:t>Non-Fiction</a:t>
            </a:r>
          </a:p>
          <a:p>
            <a:pPr marL="742950" lvl="0" indent="-742950">
              <a:buClr>
                <a:srgbClr val="FE8637"/>
              </a:buClr>
              <a:buFont typeface="+mj-lt"/>
              <a:buAutoNum type="alphaUcPeriod"/>
            </a:pPr>
            <a:r>
              <a:rPr lang="en-US" sz="4000" dirty="0" smtClean="0">
                <a:solidFill>
                  <a:srgbClr val="FFF39D">
                    <a:lumMod val="10000"/>
                  </a:srgbClr>
                </a:solidFill>
              </a:rPr>
              <a:t>Reference</a:t>
            </a:r>
          </a:p>
          <a:p>
            <a:pPr marL="742950" lvl="0" indent="-742950">
              <a:buClr>
                <a:srgbClr val="FE8637"/>
              </a:buClr>
              <a:buFont typeface="+mj-lt"/>
              <a:buAutoNum type="alphaUcPeriod"/>
            </a:pPr>
            <a:r>
              <a:rPr lang="en-US" sz="4000" dirty="0" smtClean="0">
                <a:solidFill>
                  <a:srgbClr val="FFF39D">
                    <a:lumMod val="10000"/>
                  </a:srgbClr>
                </a:solidFill>
              </a:rPr>
              <a:t>Fiction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33333" r="45833" b="6667"/>
          <a:stretch>
            <a:fillRect/>
          </a:stretch>
        </p:blipFill>
        <p:spPr bwMode="auto">
          <a:xfrm>
            <a:off x="228601" y="1524000"/>
            <a:ext cx="5257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5373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type of book is this?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53000" y="1676400"/>
            <a:ext cx="3657600" cy="4572000"/>
          </a:xfrm>
        </p:spPr>
        <p:txBody>
          <a:bodyPr>
            <a:normAutofit/>
          </a:bodyPr>
          <a:lstStyle/>
          <a:p>
            <a:pPr marL="742950" lvl="0" indent="-742950">
              <a:buClr>
                <a:srgbClr val="FE8637"/>
              </a:buClr>
              <a:buFont typeface="+mj-lt"/>
              <a:buAutoNum type="alphaUcPeriod"/>
            </a:pPr>
            <a:r>
              <a:rPr lang="en-US" sz="4000" dirty="0" smtClean="0">
                <a:solidFill>
                  <a:srgbClr val="FFF39D">
                    <a:lumMod val="10000"/>
                  </a:srgbClr>
                </a:solidFill>
              </a:rPr>
              <a:t>Reserve</a:t>
            </a:r>
          </a:p>
          <a:p>
            <a:pPr marL="742950" lvl="0" indent="-742950">
              <a:buClr>
                <a:srgbClr val="FE8637"/>
              </a:buClr>
              <a:buFont typeface="+mj-lt"/>
              <a:buAutoNum type="alphaUcPeriod"/>
            </a:pPr>
            <a:r>
              <a:rPr lang="en-US" sz="4000" dirty="0" smtClean="0">
                <a:solidFill>
                  <a:srgbClr val="FFF39D">
                    <a:lumMod val="10000"/>
                  </a:srgbClr>
                </a:solidFill>
              </a:rPr>
              <a:t>Periodical</a:t>
            </a:r>
          </a:p>
          <a:p>
            <a:pPr marL="742950" lvl="0" indent="-742950">
              <a:buClr>
                <a:srgbClr val="FE8637"/>
              </a:buClr>
              <a:buFont typeface="+mj-lt"/>
              <a:buAutoNum type="alphaUcPeriod"/>
            </a:pPr>
            <a:r>
              <a:rPr lang="en-US" sz="4000" dirty="0" smtClean="0">
                <a:solidFill>
                  <a:srgbClr val="FFF39D">
                    <a:lumMod val="10000"/>
                  </a:srgbClr>
                </a:solidFill>
              </a:rPr>
              <a:t>Non-Fiction</a:t>
            </a:r>
          </a:p>
          <a:p>
            <a:pPr marL="742950" lvl="0" indent="-742950">
              <a:buClr>
                <a:srgbClr val="FE8637"/>
              </a:buClr>
              <a:buFont typeface="+mj-lt"/>
              <a:buAutoNum type="alphaUcPeriod"/>
            </a:pPr>
            <a:r>
              <a:rPr lang="en-US" sz="4000" dirty="0" smtClean="0">
                <a:solidFill>
                  <a:srgbClr val="FFF39D">
                    <a:lumMod val="10000"/>
                  </a:srgbClr>
                </a:solidFill>
              </a:rPr>
              <a:t>Reference</a:t>
            </a:r>
          </a:p>
          <a:p>
            <a:pPr marL="742950" lvl="0" indent="-742950">
              <a:buClr>
                <a:srgbClr val="FE8637"/>
              </a:buClr>
              <a:buFont typeface="+mj-lt"/>
              <a:buAutoNum type="alphaUcPeriod"/>
            </a:pPr>
            <a:r>
              <a:rPr lang="en-US" sz="4000" dirty="0" smtClean="0">
                <a:solidFill>
                  <a:srgbClr val="FFF39D">
                    <a:lumMod val="10000"/>
                  </a:srgbClr>
                </a:solidFill>
              </a:rPr>
              <a:t>Fiction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33333" r="45833" b="6667"/>
          <a:stretch>
            <a:fillRect/>
          </a:stretch>
        </p:blipFill>
        <p:spPr bwMode="auto">
          <a:xfrm>
            <a:off x="304800" y="1514947"/>
            <a:ext cx="4724401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914400" y="5486400"/>
            <a:ext cx="2362200" cy="457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648200" y="3733800"/>
            <a:ext cx="4114800" cy="914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572000" y="2971800"/>
            <a:ext cx="4114800" cy="914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133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type of book is this?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62600" y="1676400"/>
            <a:ext cx="3352800" cy="4572000"/>
          </a:xfrm>
        </p:spPr>
        <p:txBody>
          <a:bodyPr>
            <a:normAutofit/>
          </a:bodyPr>
          <a:lstStyle/>
          <a:p>
            <a:pPr marL="742950" lvl="0" indent="-742950">
              <a:buClr>
                <a:srgbClr val="FE8637"/>
              </a:buClr>
              <a:buFont typeface="+mj-lt"/>
              <a:buAutoNum type="alphaUcPeriod"/>
            </a:pPr>
            <a:r>
              <a:rPr lang="en-US" sz="4000" dirty="0" smtClean="0">
                <a:solidFill>
                  <a:srgbClr val="FFF39D">
                    <a:lumMod val="10000"/>
                  </a:srgbClr>
                </a:solidFill>
              </a:rPr>
              <a:t>Reserve</a:t>
            </a:r>
          </a:p>
          <a:p>
            <a:pPr marL="742950" lvl="0" indent="-742950">
              <a:buClr>
                <a:srgbClr val="FE8637"/>
              </a:buClr>
              <a:buFont typeface="+mj-lt"/>
              <a:buAutoNum type="alphaUcPeriod"/>
            </a:pPr>
            <a:r>
              <a:rPr lang="en-US" sz="4000" dirty="0" smtClean="0">
                <a:solidFill>
                  <a:srgbClr val="FFF39D">
                    <a:lumMod val="10000"/>
                  </a:srgbClr>
                </a:solidFill>
              </a:rPr>
              <a:t>Periodical</a:t>
            </a:r>
          </a:p>
          <a:p>
            <a:pPr marL="742950" lvl="0" indent="-742950">
              <a:buClr>
                <a:srgbClr val="FE8637"/>
              </a:buClr>
              <a:buFont typeface="+mj-lt"/>
              <a:buAutoNum type="alphaUcPeriod"/>
            </a:pPr>
            <a:r>
              <a:rPr lang="en-US" sz="4000" dirty="0" smtClean="0">
                <a:solidFill>
                  <a:srgbClr val="FFF39D">
                    <a:lumMod val="10000"/>
                  </a:srgbClr>
                </a:solidFill>
              </a:rPr>
              <a:t>Non-Fiction</a:t>
            </a:r>
          </a:p>
          <a:p>
            <a:pPr marL="742950" lvl="0" indent="-742950">
              <a:buClr>
                <a:srgbClr val="FE8637"/>
              </a:buClr>
              <a:buFont typeface="+mj-lt"/>
              <a:buAutoNum type="alphaUcPeriod"/>
            </a:pPr>
            <a:r>
              <a:rPr lang="en-US" sz="4000" dirty="0" smtClean="0">
                <a:solidFill>
                  <a:srgbClr val="FFF39D">
                    <a:lumMod val="10000"/>
                  </a:srgbClr>
                </a:solidFill>
              </a:rPr>
              <a:t>Reference</a:t>
            </a:r>
          </a:p>
          <a:p>
            <a:pPr marL="742950" lvl="0" indent="-742950">
              <a:buClr>
                <a:srgbClr val="FE8637"/>
              </a:buClr>
              <a:buFont typeface="+mj-lt"/>
              <a:buAutoNum type="alphaUcPeriod"/>
            </a:pPr>
            <a:r>
              <a:rPr lang="en-US" sz="4000" dirty="0" smtClean="0">
                <a:solidFill>
                  <a:srgbClr val="FFF39D">
                    <a:lumMod val="10000"/>
                  </a:srgbClr>
                </a:solidFill>
              </a:rPr>
              <a:t>Fiction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33333" r="49999" b="6667"/>
          <a:stretch>
            <a:fillRect/>
          </a:stretch>
        </p:blipFill>
        <p:spPr bwMode="auto">
          <a:xfrm>
            <a:off x="152400" y="1371600"/>
            <a:ext cx="5486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28007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type of book is this?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62600" y="1676400"/>
            <a:ext cx="3352800" cy="4572000"/>
          </a:xfrm>
        </p:spPr>
        <p:txBody>
          <a:bodyPr>
            <a:normAutofit/>
          </a:bodyPr>
          <a:lstStyle/>
          <a:p>
            <a:pPr marL="742950" lvl="0" indent="-742950">
              <a:buClr>
                <a:srgbClr val="FE8637"/>
              </a:buClr>
              <a:buFont typeface="+mj-lt"/>
              <a:buAutoNum type="alphaUcPeriod"/>
            </a:pPr>
            <a:r>
              <a:rPr lang="en-US" sz="4000" dirty="0" smtClean="0">
                <a:solidFill>
                  <a:srgbClr val="FFF39D">
                    <a:lumMod val="10000"/>
                  </a:srgbClr>
                </a:solidFill>
              </a:rPr>
              <a:t>Reserve</a:t>
            </a:r>
          </a:p>
          <a:p>
            <a:pPr marL="742950" lvl="0" indent="-742950">
              <a:buClr>
                <a:srgbClr val="FE8637"/>
              </a:buClr>
              <a:buFont typeface="+mj-lt"/>
              <a:buAutoNum type="alphaUcPeriod"/>
            </a:pPr>
            <a:r>
              <a:rPr lang="en-US" sz="4000" dirty="0" smtClean="0">
                <a:solidFill>
                  <a:srgbClr val="FFF39D">
                    <a:lumMod val="10000"/>
                  </a:srgbClr>
                </a:solidFill>
              </a:rPr>
              <a:t>Periodical</a:t>
            </a:r>
          </a:p>
          <a:p>
            <a:pPr marL="742950" lvl="0" indent="-742950">
              <a:buClr>
                <a:srgbClr val="FE8637"/>
              </a:buClr>
              <a:buFont typeface="+mj-lt"/>
              <a:buAutoNum type="alphaUcPeriod"/>
            </a:pPr>
            <a:r>
              <a:rPr lang="en-US" sz="4000" dirty="0" smtClean="0">
                <a:solidFill>
                  <a:srgbClr val="FFF39D">
                    <a:lumMod val="10000"/>
                  </a:srgbClr>
                </a:solidFill>
              </a:rPr>
              <a:t>Non-Fiction</a:t>
            </a:r>
          </a:p>
          <a:p>
            <a:pPr marL="742950" lvl="0" indent="-742950">
              <a:buClr>
                <a:srgbClr val="FE8637"/>
              </a:buClr>
              <a:buFont typeface="+mj-lt"/>
              <a:buAutoNum type="alphaUcPeriod"/>
            </a:pPr>
            <a:r>
              <a:rPr lang="en-US" sz="4000" dirty="0" smtClean="0">
                <a:solidFill>
                  <a:srgbClr val="FFF39D">
                    <a:lumMod val="10000"/>
                  </a:srgbClr>
                </a:solidFill>
              </a:rPr>
              <a:t>Reference</a:t>
            </a:r>
          </a:p>
          <a:p>
            <a:pPr marL="742950" lvl="0" indent="-742950">
              <a:buClr>
                <a:srgbClr val="FE8637"/>
              </a:buClr>
              <a:buFont typeface="+mj-lt"/>
              <a:buAutoNum type="alphaUcPeriod"/>
            </a:pPr>
            <a:r>
              <a:rPr lang="en-US" sz="4000" dirty="0" smtClean="0">
                <a:solidFill>
                  <a:srgbClr val="FFF39D">
                    <a:lumMod val="10000"/>
                  </a:srgbClr>
                </a:solidFill>
              </a:rPr>
              <a:t>Fiction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33333" r="49999" b="6667"/>
          <a:stretch>
            <a:fillRect/>
          </a:stretch>
        </p:blipFill>
        <p:spPr bwMode="auto">
          <a:xfrm>
            <a:off x="152400" y="1371600"/>
            <a:ext cx="5486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95600"/>
            <a:ext cx="259080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8007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browse a topic perform 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5400" dirty="0" smtClean="0"/>
              <a:t>Keyword Search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5400" dirty="0" smtClean="0"/>
              <a:t>Advanced Search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5400" dirty="0" smtClean="0"/>
              <a:t>Subject Search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5400" dirty="0" smtClean="0"/>
              <a:t>Author Search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5400" dirty="0" smtClean="0"/>
              <a:t>Course Reserves</a:t>
            </a:r>
            <a:endParaRPr lang="en-US" sz="5400" dirty="0"/>
          </a:p>
        </p:txBody>
      </p:sp>
    </p:spTree>
    <p:extLst>
      <p:ext uri="{BB962C8B-B14F-4D97-AF65-F5344CB8AC3E}">
        <p14:creationId xmlns="" xmlns:p14="http://schemas.microsoft.com/office/powerpoint/2010/main" val="424377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browse a topic perform 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5400" dirty="0" smtClean="0"/>
              <a:t>Keyword Search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5400" dirty="0" smtClean="0"/>
              <a:t>Advanced Search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5400" dirty="0" smtClean="0"/>
              <a:t>Subject Search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5400" dirty="0" smtClean="0"/>
              <a:t>Author Search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5400" dirty="0" smtClean="0"/>
              <a:t>Course Reserves</a:t>
            </a:r>
            <a:endParaRPr lang="en-US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6600"/>
            <a:ext cx="514508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21094" r="56250" b="70312"/>
          <a:stretch>
            <a:fillRect/>
          </a:stretch>
        </p:blipFill>
        <p:spPr bwMode="auto">
          <a:xfrm>
            <a:off x="1600200" y="5867400"/>
            <a:ext cx="533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5791200"/>
            <a:ext cx="1447801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312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you know the title of a book, Search: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Keyword Everywhere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Journal Title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Subject Heading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Title</a:t>
            </a:r>
            <a:endParaRPr lang="en-US" sz="5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None of the Above</a:t>
            </a:r>
            <a:endParaRPr lang="en-US" sz="5400" dirty="0"/>
          </a:p>
        </p:txBody>
      </p:sp>
    </p:spTree>
    <p:extLst>
      <p:ext uri="{BB962C8B-B14F-4D97-AF65-F5344CB8AC3E}">
        <p14:creationId xmlns="" xmlns:p14="http://schemas.microsoft.com/office/powerpoint/2010/main" val="216363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you know the title of a book, Search: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Keyword Everywhere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Journal Title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Subject Heading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Title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None of the Above</a:t>
            </a:r>
            <a:endParaRPr lang="en-US" sz="5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4191000"/>
            <a:ext cx="251460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t="20313" r="46250" b="71093"/>
          <a:stretch>
            <a:fillRect/>
          </a:stretch>
        </p:blipFill>
        <p:spPr bwMode="auto">
          <a:xfrm>
            <a:off x="1066800" y="5867400"/>
            <a:ext cx="655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24599"/>
            <a:ext cx="2514600" cy="38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6359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Using </a:t>
            </a:r>
            <a:r>
              <a:rPr lang="en-US" b="1" dirty="0" smtClean="0">
                <a:solidFill>
                  <a:schemeClr val="tx1"/>
                </a:solidFill>
              </a:rPr>
              <a:t>Boolean Operators</a:t>
            </a:r>
            <a:r>
              <a:rPr lang="en-US" dirty="0" smtClean="0">
                <a:solidFill>
                  <a:schemeClr val="tx1"/>
                </a:solidFill>
              </a:rPr>
              <a:t>, search for </a:t>
            </a:r>
            <a:r>
              <a:rPr lang="en-US" b="1" dirty="0" smtClean="0">
                <a:solidFill>
                  <a:schemeClr val="tx1"/>
                </a:solidFill>
              </a:rPr>
              <a:t>African history</a:t>
            </a:r>
            <a:r>
              <a:rPr lang="en-US" dirty="0" smtClean="0">
                <a:solidFill>
                  <a:schemeClr val="tx1"/>
                </a:solidFill>
              </a:rPr>
              <a:t>. What is the best way to search for this?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05000"/>
            <a:ext cx="7772400" cy="4648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African or History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400" dirty="0"/>
              <a:t>African </a:t>
            </a:r>
            <a:r>
              <a:rPr lang="en-US" sz="5400" dirty="0" smtClean="0"/>
              <a:t>not History</a:t>
            </a:r>
            <a:endParaRPr lang="en-US" sz="5400" dirty="0"/>
          </a:p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African American</a:t>
            </a:r>
            <a:endParaRPr lang="en-US" sz="5400" dirty="0"/>
          </a:p>
          <a:p>
            <a:pPr marL="514350" indent="-514350">
              <a:buFont typeface="+mj-lt"/>
              <a:buAutoNum type="arabicPeriod"/>
            </a:pPr>
            <a:r>
              <a:rPr lang="en-US" sz="5400" dirty="0"/>
              <a:t>African </a:t>
            </a:r>
            <a:r>
              <a:rPr lang="en-US" sz="5400" dirty="0" smtClean="0"/>
              <a:t>and History</a:t>
            </a:r>
            <a:endParaRPr lang="en-US" sz="5400" dirty="0"/>
          </a:p>
          <a:p>
            <a:pPr marL="514350" indent="-514350">
              <a:buFont typeface="+mj-lt"/>
              <a:buAutoNum type="arabicPeriod"/>
            </a:pPr>
            <a:r>
              <a:rPr lang="en-US" sz="5400" dirty="0"/>
              <a:t>African </a:t>
            </a:r>
            <a:r>
              <a:rPr lang="en-US" sz="5400" dirty="0" smtClean="0"/>
              <a:t>American History</a:t>
            </a:r>
            <a:endParaRPr lang="en-US" sz="5400" dirty="0"/>
          </a:p>
        </p:txBody>
      </p:sp>
    </p:spTree>
    <p:extLst>
      <p:ext uri="{BB962C8B-B14F-4D97-AF65-F5344CB8AC3E}">
        <p14:creationId xmlns="" xmlns:p14="http://schemas.microsoft.com/office/powerpoint/2010/main" val="2520235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Using </a:t>
            </a:r>
            <a:r>
              <a:rPr lang="en-US" b="1" dirty="0" smtClean="0">
                <a:solidFill>
                  <a:schemeClr val="tx1"/>
                </a:solidFill>
              </a:rPr>
              <a:t>Boolean Operators</a:t>
            </a:r>
            <a:r>
              <a:rPr lang="en-US" dirty="0" smtClean="0">
                <a:solidFill>
                  <a:schemeClr val="tx1"/>
                </a:solidFill>
              </a:rPr>
              <a:t>, search for </a:t>
            </a:r>
            <a:r>
              <a:rPr lang="en-US" b="1" dirty="0" smtClean="0">
                <a:solidFill>
                  <a:schemeClr val="tx1"/>
                </a:solidFill>
              </a:rPr>
              <a:t>African history</a:t>
            </a:r>
            <a:r>
              <a:rPr lang="en-US" dirty="0" smtClean="0">
                <a:solidFill>
                  <a:schemeClr val="tx1"/>
                </a:solidFill>
              </a:rPr>
              <a:t>. What is the best way to search for this?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05000"/>
            <a:ext cx="7772400" cy="4648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African or History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400" dirty="0"/>
              <a:t>African </a:t>
            </a:r>
            <a:r>
              <a:rPr lang="en-US" sz="5400" dirty="0" smtClean="0"/>
              <a:t>not History</a:t>
            </a:r>
            <a:endParaRPr lang="en-US" sz="5400" dirty="0"/>
          </a:p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African American</a:t>
            </a:r>
            <a:endParaRPr lang="en-US" sz="5400" dirty="0"/>
          </a:p>
          <a:p>
            <a:pPr marL="514350" indent="-514350">
              <a:buFont typeface="+mj-lt"/>
              <a:buAutoNum type="arabicPeriod"/>
            </a:pPr>
            <a:r>
              <a:rPr lang="en-US" sz="5400" dirty="0"/>
              <a:t>African </a:t>
            </a:r>
            <a:r>
              <a:rPr lang="en-US" sz="5400" dirty="0" smtClean="0"/>
              <a:t>and History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400" dirty="0"/>
              <a:t>African </a:t>
            </a:r>
            <a:r>
              <a:rPr lang="en-US" sz="5400" dirty="0" smtClean="0"/>
              <a:t>American History</a:t>
            </a:r>
            <a:endParaRPr lang="en-US" sz="5400" dirty="0"/>
          </a:p>
          <a:p>
            <a:pPr marL="514350" indent="-514350">
              <a:buFont typeface="+mj-lt"/>
              <a:buAutoNum type="arabicPeriod"/>
            </a:pPr>
            <a:endParaRPr lang="en-US" sz="5400" dirty="0" smtClean="0"/>
          </a:p>
          <a:p>
            <a:pPr marL="514350" indent="-514350">
              <a:buFont typeface="+mj-lt"/>
              <a:buAutoNum type="arabicPeriod"/>
            </a:pPr>
            <a:endParaRPr lang="en-US" sz="5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95800"/>
            <a:ext cx="6248400" cy="1243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97657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Boolean </a:t>
            </a:r>
            <a:r>
              <a:rPr lang="en-US" sz="4800" b="1" dirty="0" smtClean="0"/>
              <a:t>operators are?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And, Or, Not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If, Then, Because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Why, How, Where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See, Stop, Run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None of the Above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884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This Venn Diagram is and an example of what </a:t>
            </a:r>
            <a:r>
              <a:rPr lang="en-US" b="1" dirty="0" smtClean="0"/>
              <a:t>Boolean Operator?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524000"/>
            <a:ext cx="3633788" cy="5029200"/>
          </a:xfrm>
        </p:spPr>
        <p:txBody>
          <a:bodyPr rtlCol="0">
            <a:normAutofit/>
          </a:bodyPr>
          <a:lstStyle/>
          <a:p>
            <a:pPr marL="742950" indent="-7429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</a:rPr>
              <a:t>OR	</a:t>
            </a:r>
          </a:p>
          <a:p>
            <a:pPr marL="742950" indent="-7429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</a:rPr>
              <a:t>NOT</a:t>
            </a:r>
          </a:p>
          <a:p>
            <a:pPr marL="742950" indent="-7429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</a:rPr>
              <a:t>AND</a:t>
            </a:r>
          </a:p>
          <a:p>
            <a:pPr marL="742950" indent="-7429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</a:rPr>
              <a:t>IF</a:t>
            </a:r>
          </a:p>
          <a:p>
            <a:pPr marL="742950" indent="-7429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</a:rPr>
              <a:t>None of the above</a:t>
            </a:r>
            <a:endParaRPr lang="en-US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44418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This Venn Diagram is and an example of what </a:t>
            </a:r>
            <a:r>
              <a:rPr lang="en-US" b="1" dirty="0" smtClean="0"/>
              <a:t>Boolean Operator?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524000"/>
            <a:ext cx="3633788" cy="5029200"/>
          </a:xfrm>
        </p:spPr>
        <p:txBody>
          <a:bodyPr rtlCol="0">
            <a:normAutofit/>
          </a:bodyPr>
          <a:lstStyle/>
          <a:p>
            <a:pPr marL="742950" indent="-7429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</a:rPr>
              <a:t>OR	</a:t>
            </a:r>
          </a:p>
          <a:p>
            <a:pPr marL="742950" indent="-7429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</a:rPr>
              <a:t>NOT</a:t>
            </a:r>
          </a:p>
          <a:p>
            <a:pPr marL="742950" indent="-7429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</a:rPr>
              <a:t>AND</a:t>
            </a:r>
          </a:p>
          <a:p>
            <a:pPr marL="742950" indent="-7429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</a:rPr>
              <a:t>IF</a:t>
            </a:r>
          </a:p>
          <a:p>
            <a:pPr marL="742950" indent="-7429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</a:rPr>
              <a:t>None of the above</a:t>
            </a:r>
            <a:endParaRPr lang="en-US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876800" y="2133600"/>
            <a:ext cx="3810000" cy="914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pic>
        <p:nvPicPr>
          <p:cNvPr id="32773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2286000"/>
            <a:ext cx="4441825" cy="304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5541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To search for “dolphins” and Not “Miami Dolphins” the Boolean operator to use 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457200" indent="-45720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3200" dirty="0" smtClean="0"/>
              <a:t>dolphins AND Miami Dolphins</a:t>
            </a:r>
          </a:p>
          <a:p>
            <a:pPr marL="457200" indent="-45720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3200" dirty="0" smtClean="0"/>
              <a:t>Dolphins NOT Miami Dolphins</a:t>
            </a:r>
          </a:p>
          <a:p>
            <a:pPr marL="457200" indent="-45720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3200" dirty="0" smtClean="0"/>
              <a:t>dolphins OR Miami Dolphins</a:t>
            </a:r>
          </a:p>
          <a:p>
            <a:pPr marL="457200" indent="-45720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3200" dirty="0" smtClean="0"/>
              <a:t>dolphins IF THEN Miami Dolphins</a:t>
            </a:r>
          </a:p>
          <a:p>
            <a:pPr marL="457200" indent="-45720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3200" dirty="0" smtClean="0"/>
              <a:t>None of the above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endParaRPr lang="en-US" dirty="0" smtClean="0"/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endParaRPr lang="en-US" dirty="0" smtClean="0"/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6303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To search for “dolphins” and Not “Miami Dolphins” the Boolean operator to use 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457200" indent="-45720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3200" dirty="0" smtClean="0"/>
              <a:t>dolphins AND Miami Dolphins</a:t>
            </a:r>
          </a:p>
          <a:p>
            <a:pPr marL="457200" indent="-45720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3200" dirty="0" smtClean="0"/>
              <a:t>Dolphins NOT Miami Dolphins</a:t>
            </a:r>
          </a:p>
          <a:p>
            <a:pPr marL="457200" indent="-45720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3200" dirty="0" smtClean="0"/>
              <a:t>dolphins OR Miami Dolphins</a:t>
            </a:r>
          </a:p>
          <a:p>
            <a:pPr marL="457200" indent="-45720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3200" dirty="0" smtClean="0"/>
              <a:t>dolphins IF THEN Miami Dolphins</a:t>
            </a:r>
          </a:p>
          <a:p>
            <a:pPr marL="457200" indent="-45720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3200" dirty="0" smtClean="0"/>
              <a:t>None of the above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endParaRPr lang="en-US" dirty="0" smtClean="0"/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endParaRPr lang="en-US" dirty="0" smtClean="0"/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0" y="2667000"/>
            <a:ext cx="6781800" cy="914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Which of these are examples of different formats of library materials?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457200" indent="-45720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3200" dirty="0" smtClean="0"/>
              <a:t>Books		</a:t>
            </a:r>
          </a:p>
          <a:p>
            <a:pPr marL="457200" indent="-45720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3200" dirty="0" smtClean="0"/>
              <a:t>Vertical files or Pamphlets</a:t>
            </a:r>
          </a:p>
          <a:p>
            <a:pPr marL="457200" indent="-45720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3200" dirty="0" smtClean="0"/>
              <a:t>Audio Visual material</a:t>
            </a:r>
          </a:p>
          <a:p>
            <a:pPr marL="457200" indent="-45720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3200" dirty="0" smtClean="0"/>
              <a:t>Microform</a:t>
            </a:r>
          </a:p>
          <a:p>
            <a:pPr marL="457200" indent="-45720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3200" dirty="0" smtClean="0"/>
              <a:t>All of the above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endParaRPr lang="en-US" dirty="0" smtClean="0"/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endParaRPr lang="en-US" dirty="0" smtClean="0"/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Which of these are examples of different formats of library materials?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457200" indent="-45720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3200" dirty="0" smtClean="0"/>
              <a:t>Books		</a:t>
            </a:r>
          </a:p>
          <a:p>
            <a:pPr marL="457200" indent="-45720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3200" dirty="0" smtClean="0"/>
              <a:t>Vertical files or Pamphlets</a:t>
            </a:r>
          </a:p>
          <a:p>
            <a:pPr marL="457200" indent="-45720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3200" dirty="0" smtClean="0"/>
              <a:t>Audio Visual material</a:t>
            </a:r>
          </a:p>
          <a:p>
            <a:pPr marL="457200" indent="-45720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3200" dirty="0" smtClean="0"/>
              <a:t>Microform</a:t>
            </a:r>
          </a:p>
          <a:p>
            <a:pPr marL="457200" indent="-45720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3200" dirty="0" smtClean="0"/>
              <a:t>All of the above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endParaRPr lang="en-US" dirty="0" smtClean="0"/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endParaRPr lang="en-US" dirty="0" smtClean="0"/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52400" y="5334000"/>
            <a:ext cx="6781800" cy="914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Which element is NOT contained in the book title page?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457200" indent="-45720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3200" dirty="0" smtClean="0"/>
              <a:t>Author		</a:t>
            </a:r>
          </a:p>
          <a:p>
            <a:pPr marL="457200" indent="-45720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3200" dirty="0" smtClean="0"/>
              <a:t>Title of the book</a:t>
            </a:r>
          </a:p>
          <a:p>
            <a:pPr marL="457200" indent="-45720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3200" dirty="0" smtClean="0"/>
              <a:t>Place of publication</a:t>
            </a:r>
          </a:p>
          <a:p>
            <a:pPr marL="457200" indent="-45720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3200" dirty="0" smtClean="0"/>
              <a:t>Publisher</a:t>
            </a:r>
          </a:p>
          <a:p>
            <a:pPr marL="457200" indent="-45720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3200" dirty="0" smtClean="0"/>
              <a:t>Preface of forward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endParaRPr lang="en-US" dirty="0" smtClean="0"/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endParaRPr lang="en-US" dirty="0" smtClean="0"/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Which element is NOT contained in the book title page?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457200" indent="-45720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3200" dirty="0" smtClean="0"/>
              <a:t>Author		</a:t>
            </a:r>
          </a:p>
          <a:p>
            <a:pPr marL="457200" indent="-45720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3200" dirty="0" smtClean="0"/>
              <a:t>Title of the book</a:t>
            </a:r>
          </a:p>
          <a:p>
            <a:pPr marL="457200" indent="-45720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3200" dirty="0" smtClean="0"/>
              <a:t>Place of publication</a:t>
            </a:r>
          </a:p>
          <a:p>
            <a:pPr marL="457200" indent="-45720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3200" dirty="0" smtClean="0"/>
              <a:t>Publisher</a:t>
            </a:r>
          </a:p>
          <a:p>
            <a:pPr marL="457200" indent="-45720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3200" dirty="0" smtClean="0"/>
              <a:t>Preface of forward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endParaRPr lang="en-US" dirty="0" smtClean="0"/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endParaRPr lang="en-US" dirty="0" smtClean="0"/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0" y="5181600"/>
            <a:ext cx="6781800" cy="914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Search Google for the richest man in the world in 2011: Who is he?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Bill Gates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400" dirty="0"/>
              <a:t>Carlos Slim </a:t>
            </a:r>
            <a:r>
              <a:rPr lang="en-US" sz="5400" dirty="0" err="1"/>
              <a:t>Helu</a:t>
            </a:r>
            <a:endParaRPr lang="en-US" sz="5400" dirty="0"/>
          </a:p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Barney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Kobe Bryant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The king of Bahrain </a:t>
            </a:r>
            <a:endParaRPr lang="en-US" sz="5400" dirty="0"/>
          </a:p>
        </p:txBody>
      </p:sp>
    </p:spTree>
    <p:extLst>
      <p:ext uri="{BB962C8B-B14F-4D97-AF65-F5344CB8AC3E}">
        <p14:creationId xmlns="" xmlns:p14="http://schemas.microsoft.com/office/powerpoint/2010/main" val="5906827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Search Google for the richest man in the world in 2011: Who is he?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Bill Gates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400" dirty="0"/>
              <a:t>Carlos Slim </a:t>
            </a:r>
            <a:r>
              <a:rPr lang="en-US" sz="5400" dirty="0" err="1"/>
              <a:t>Helu</a:t>
            </a:r>
            <a:endParaRPr lang="en-US" sz="5400" dirty="0"/>
          </a:p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Barney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Kobe Bryant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The king of Bahrain </a:t>
            </a:r>
            <a:endParaRPr lang="en-US" sz="5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6248400" cy="1243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17403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Boolean </a:t>
            </a:r>
            <a:r>
              <a:rPr lang="en-US" sz="4800" b="1" dirty="0" smtClean="0"/>
              <a:t>operators are?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And, Or, Not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If, Then, Because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Why, How, Where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See, Stop, Run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None of the Above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85800" y="1447800"/>
            <a:ext cx="5105400" cy="9906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678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Search Google for when </a:t>
            </a:r>
            <a:r>
              <a:rPr lang="en-US" b="1" dirty="0" smtClean="0"/>
              <a:t>California </a:t>
            </a:r>
            <a:r>
              <a:rPr lang="en-US" b="1" dirty="0"/>
              <a:t>became the 31st </a:t>
            </a:r>
            <a:r>
              <a:rPr lang="en-US" b="1" dirty="0" smtClean="0"/>
              <a:t>state: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5400" dirty="0"/>
              <a:t>September 9, 1850</a:t>
            </a:r>
            <a:endParaRPr lang="en-US" sz="5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September </a:t>
            </a:r>
            <a:r>
              <a:rPr lang="en-US" sz="5400" dirty="0"/>
              <a:t>9, </a:t>
            </a:r>
            <a:r>
              <a:rPr lang="en-US" sz="5400" dirty="0" smtClean="0"/>
              <a:t>1915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November 11, 1917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December 7, 1941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California is not a state</a:t>
            </a:r>
          </a:p>
        </p:txBody>
      </p:sp>
    </p:spTree>
    <p:extLst>
      <p:ext uri="{BB962C8B-B14F-4D97-AF65-F5344CB8AC3E}">
        <p14:creationId xmlns="" xmlns:p14="http://schemas.microsoft.com/office/powerpoint/2010/main" val="14582283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Search Google for when </a:t>
            </a:r>
            <a:r>
              <a:rPr lang="en-US" b="1" dirty="0" smtClean="0"/>
              <a:t>California </a:t>
            </a:r>
            <a:r>
              <a:rPr lang="en-US" b="1" dirty="0"/>
              <a:t>became the 31st </a:t>
            </a:r>
            <a:r>
              <a:rPr lang="en-US" b="1" dirty="0" smtClean="0"/>
              <a:t>state: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5400" dirty="0"/>
              <a:t>September 9, 1850</a:t>
            </a:r>
            <a:endParaRPr lang="en-US" sz="5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September </a:t>
            </a:r>
            <a:r>
              <a:rPr lang="en-US" sz="5400" dirty="0"/>
              <a:t>9, </a:t>
            </a:r>
            <a:r>
              <a:rPr lang="en-US" sz="5400" dirty="0" smtClean="0"/>
              <a:t>1915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November 11, 1917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December 7, 1941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California is not a state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6248400" cy="1243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1480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This Venn Diagram is and an example of what </a:t>
            </a:r>
            <a:r>
              <a:rPr lang="en-US" b="1" dirty="0" smtClean="0"/>
              <a:t>Boolean Operator?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524000"/>
            <a:ext cx="3633788" cy="5029200"/>
          </a:xfrm>
        </p:spPr>
        <p:txBody>
          <a:bodyPr rtlCol="0">
            <a:normAutofit/>
          </a:bodyPr>
          <a:lstStyle/>
          <a:p>
            <a:pPr marL="742950" indent="-7429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</a:rPr>
              <a:t>OR	</a:t>
            </a:r>
          </a:p>
          <a:p>
            <a:pPr marL="742950" indent="-7429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</a:rPr>
              <a:t>NOT</a:t>
            </a:r>
          </a:p>
          <a:p>
            <a:pPr marL="742950" indent="-7429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</a:rPr>
              <a:t>AND</a:t>
            </a:r>
          </a:p>
          <a:p>
            <a:pPr marL="742950" indent="-7429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</a:rPr>
              <a:t>IF</a:t>
            </a:r>
          </a:p>
          <a:p>
            <a:pPr marL="742950" indent="-7429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</a:rPr>
              <a:t>None of the above</a:t>
            </a:r>
            <a:endParaRPr lang="en-US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9700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3688" y="2049463"/>
            <a:ext cx="4735512" cy="3457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This Venn Diagram is and an example of what </a:t>
            </a:r>
            <a:r>
              <a:rPr lang="en-US" b="1" dirty="0" smtClean="0"/>
              <a:t>Boolean Operator?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524000"/>
            <a:ext cx="3633788" cy="5029200"/>
          </a:xfrm>
        </p:spPr>
        <p:txBody>
          <a:bodyPr rtlCol="0">
            <a:normAutofit/>
          </a:bodyPr>
          <a:lstStyle/>
          <a:p>
            <a:pPr marL="742950" indent="-7429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</a:rPr>
              <a:t>OR	</a:t>
            </a:r>
          </a:p>
          <a:p>
            <a:pPr marL="742950" indent="-7429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</a:rPr>
              <a:t>NOT</a:t>
            </a:r>
          </a:p>
          <a:p>
            <a:pPr marL="742950" indent="-7429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</a:rPr>
              <a:t>AND</a:t>
            </a:r>
          </a:p>
          <a:p>
            <a:pPr marL="742950" indent="-7429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</a:rPr>
              <a:t>IF</a:t>
            </a:r>
          </a:p>
          <a:p>
            <a:pPr marL="742950" indent="-7429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</a:rPr>
              <a:t>None of the above</a:t>
            </a:r>
            <a:endParaRPr lang="en-US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876800" y="1447800"/>
            <a:ext cx="3810000" cy="914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pic>
        <p:nvPicPr>
          <p:cNvPr id="3072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112963"/>
            <a:ext cx="4572000" cy="3336925"/>
          </a:xfrm>
          <a:noFill/>
        </p:spPr>
      </p:pic>
      <p:sp>
        <p:nvSpPr>
          <p:cNvPr id="30726" name="TextBox 8"/>
          <p:cNvSpPr txBox="1">
            <a:spLocks noChangeArrowheads="1"/>
          </p:cNvSpPr>
          <p:nvPr/>
        </p:nvSpPr>
        <p:spPr bwMode="auto">
          <a:xfrm>
            <a:off x="304800" y="5867400"/>
            <a:ext cx="5334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/>
              <a:t>(Everything is shaded)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a </a:t>
            </a:r>
            <a:r>
              <a:rPr lang="en-US" b="1" dirty="0" smtClean="0"/>
              <a:t>thumb drive or Flash drive?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FE8637"/>
              </a:buClr>
            </a:pPr>
            <a:endParaRPr lang="en-US" dirty="0" smtClean="0">
              <a:solidFill>
                <a:prstClr val="black"/>
              </a:solidFill>
            </a:endParaRPr>
          </a:p>
          <a:p>
            <a:pPr marL="514350" lvl="0" indent="-514350">
              <a:buClr>
                <a:srgbClr val="FE8637"/>
              </a:buClr>
              <a:buFont typeface="+mj-lt"/>
              <a:buAutoNum type="alphaUcPeriod"/>
            </a:pPr>
            <a:r>
              <a:rPr lang="en-US" sz="3600" dirty="0" smtClean="0"/>
              <a:t>small portable computer data   storage device</a:t>
            </a:r>
          </a:p>
          <a:p>
            <a:pPr marL="514350" lvl="0" indent="-514350">
              <a:buClr>
                <a:srgbClr val="FE8637"/>
              </a:buClr>
              <a:buFont typeface="+mj-lt"/>
              <a:buAutoNum type="alphaUcPeriod"/>
            </a:pPr>
            <a:r>
              <a:rPr lang="en-US" sz="3600" dirty="0" smtClean="0">
                <a:solidFill>
                  <a:prstClr val="black"/>
                </a:solidFill>
              </a:rPr>
              <a:t>A floppy disk</a:t>
            </a:r>
          </a:p>
          <a:p>
            <a:pPr marL="514350" lvl="0" indent="-514350">
              <a:buClr>
                <a:srgbClr val="FE8637"/>
              </a:buClr>
              <a:buFont typeface="+mj-lt"/>
              <a:buAutoNum type="alphaUcPeriod"/>
            </a:pPr>
            <a:r>
              <a:rPr lang="en-US" sz="3600" dirty="0" smtClean="0">
                <a:solidFill>
                  <a:prstClr val="black"/>
                </a:solidFill>
              </a:rPr>
              <a:t>a file that is unreadable </a:t>
            </a:r>
          </a:p>
          <a:p>
            <a:pPr marL="514350" lvl="0" indent="-514350">
              <a:buClr>
                <a:srgbClr val="FE8637"/>
              </a:buClr>
              <a:buFont typeface="+mj-lt"/>
              <a:buAutoNum type="alphaUcPeriod"/>
            </a:pPr>
            <a:r>
              <a:rPr lang="en-US" sz="3600" dirty="0" smtClean="0">
                <a:solidFill>
                  <a:prstClr val="black"/>
                </a:solidFill>
              </a:rPr>
              <a:t>An eBook </a:t>
            </a:r>
          </a:p>
          <a:p>
            <a:pPr marL="514350" lvl="0" indent="-514350">
              <a:buClr>
                <a:srgbClr val="FE8637"/>
              </a:buClr>
              <a:buFont typeface="+mj-lt"/>
              <a:buAutoNum type="alphaUcPeriod"/>
            </a:pPr>
            <a:r>
              <a:rPr lang="en-US" sz="3600" dirty="0" smtClean="0">
                <a:solidFill>
                  <a:prstClr val="black"/>
                </a:solidFill>
              </a:rPr>
              <a:t>None of the above </a:t>
            </a:r>
          </a:p>
        </p:txBody>
      </p:sp>
    </p:spTree>
    <p:extLst>
      <p:ext uri="{BB962C8B-B14F-4D97-AF65-F5344CB8AC3E}">
        <p14:creationId xmlns="" xmlns:p14="http://schemas.microsoft.com/office/powerpoint/2010/main" val="2988217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a </a:t>
            </a:r>
            <a:r>
              <a:rPr lang="en-US" b="1" dirty="0" smtClean="0"/>
              <a:t>thumb drive or Flash drive?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FE8637"/>
              </a:buClr>
            </a:pPr>
            <a:endParaRPr lang="en-US" dirty="0" smtClean="0">
              <a:solidFill>
                <a:prstClr val="black"/>
              </a:solidFill>
            </a:endParaRPr>
          </a:p>
          <a:p>
            <a:pPr marL="514350" lvl="0" indent="-514350">
              <a:buClr>
                <a:srgbClr val="FE8637"/>
              </a:buClr>
              <a:buFont typeface="+mj-lt"/>
              <a:buAutoNum type="alphaUcPeriod"/>
            </a:pPr>
            <a:r>
              <a:rPr lang="en-US" sz="3600" dirty="0" smtClean="0"/>
              <a:t>small portable computer data   storage device</a:t>
            </a:r>
          </a:p>
          <a:p>
            <a:pPr marL="514350" lvl="0" indent="-514350">
              <a:buClr>
                <a:srgbClr val="FE8637"/>
              </a:buClr>
              <a:buFont typeface="+mj-lt"/>
              <a:buAutoNum type="alphaUcPeriod"/>
            </a:pPr>
            <a:r>
              <a:rPr lang="en-US" sz="3600" dirty="0" smtClean="0">
                <a:solidFill>
                  <a:prstClr val="black"/>
                </a:solidFill>
              </a:rPr>
              <a:t>A floppy disk</a:t>
            </a:r>
          </a:p>
          <a:p>
            <a:pPr marL="514350" lvl="0" indent="-514350">
              <a:buClr>
                <a:srgbClr val="FE8637"/>
              </a:buClr>
              <a:buFont typeface="+mj-lt"/>
              <a:buAutoNum type="alphaUcPeriod"/>
            </a:pPr>
            <a:r>
              <a:rPr lang="en-US" sz="3600" dirty="0" smtClean="0">
                <a:solidFill>
                  <a:prstClr val="black"/>
                </a:solidFill>
              </a:rPr>
              <a:t>a file that is unreadable </a:t>
            </a:r>
          </a:p>
          <a:p>
            <a:pPr marL="514350" lvl="0" indent="-514350">
              <a:buClr>
                <a:srgbClr val="FE8637"/>
              </a:buClr>
              <a:buFont typeface="+mj-lt"/>
              <a:buAutoNum type="alphaUcPeriod"/>
            </a:pPr>
            <a:r>
              <a:rPr lang="en-US" sz="3600" dirty="0" smtClean="0">
                <a:solidFill>
                  <a:prstClr val="black"/>
                </a:solidFill>
              </a:rPr>
              <a:t>An eBook </a:t>
            </a:r>
          </a:p>
          <a:p>
            <a:pPr marL="514350" lvl="0" indent="-514350">
              <a:buClr>
                <a:srgbClr val="FE8637"/>
              </a:buClr>
              <a:buFont typeface="+mj-lt"/>
              <a:buAutoNum type="alphaUcPeriod"/>
            </a:pPr>
            <a:r>
              <a:rPr lang="en-US" sz="3600" dirty="0" smtClean="0">
                <a:solidFill>
                  <a:prstClr val="black"/>
                </a:solidFill>
              </a:rPr>
              <a:t>None of the above </a:t>
            </a:r>
          </a:p>
        </p:txBody>
      </p:sp>
      <p:sp>
        <p:nvSpPr>
          <p:cNvPr id="4" name="Oval 3"/>
          <p:cNvSpPr/>
          <p:nvPr/>
        </p:nvSpPr>
        <p:spPr>
          <a:xfrm>
            <a:off x="228600" y="1905000"/>
            <a:ext cx="8686800" cy="1143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6063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Textbooks can be located here: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Basic Search</a:t>
            </a:r>
          </a:p>
          <a:p>
            <a:r>
              <a:rPr lang="en-US" sz="5400" dirty="0" smtClean="0"/>
              <a:t>Advanced Search</a:t>
            </a:r>
          </a:p>
          <a:p>
            <a:r>
              <a:rPr lang="en-US" sz="5400" dirty="0" smtClean="0"/>
              <a:t>Author</a:t>
            </a:r>
          </a:p>
          <a:p>
            <a:r>
              <a:rPr lang="en-US" sz="5400" dirty="0" smtClean="0"/>
              <a:t>Course Reserves</a:t>
            </a:r>
          </a:p>
          <a:p>
            <a:r>
              <a:rPr lang="en-US" sz="5400" dirty="0" smtClean="0"/>
              <a:t>None of the above</a:t>
            </a:r>
            <a:endParaRPr lang="en-US" sz="5400" dirty="0"/>
          </a:p>
        </p:txBody>
      </p:sp>
    </p:spTree>
    <p:extLst>
      <p:ext uri="{BB962C8B-B14F-4D97-AF65-F5344CB8AC3E}">
        <p14:creationId xmlns="" xmlns:p14="http://schemas.microsoft.com/office/powerpoint/2010/main" val="67306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Textbooks can be located here: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Basic Search</a:t>
            </a:r>
          </a:p>
          <a:p>
            <a:r>
              <a:rPr lang="en-US" sz="5400" dirty="0" smtClean="0"/>
              <a:t>Advanced Search</a:t>
            </a:r>
          </a:p>
          <a:p>
            <a:r>
              <a:rPr lang="en-US" sz="5400" dirty="0" smtClean="0"/>
              <a:t>Author</a:t>
            </a:r>
          </a:p>
          <a:p>
            <a:r>
              <a:rPr lang="en-US" sz="5400" dirty="0" smtClean="0"/>
              <a:t>Course Reserves</a:t>
            </a:r>
          </a:p>
          <a:p>
            <a:r>
              <a:rPr lang="en-US" sz="5400" dirty="0" smtClean="0"/>
              <a:t>None of the above</a:t>
            </a:r>
            <a:endParaRPr lang="en-US" sz="5400" dirty="0"/>
          </a:p>
        </p:txBody>
      </p:sp>
      <p:sp>
        <p:nvSpPr>
          <p:cNvPr id="4" name="Oval 3"/>
          <p:cNvSpPr/>
          <p:nvPr/>
        </p:nvSpPr>
        <p:spPr>
          <a:xfrm>
            <a:off x="914400" y="4038600"/>
            <a:ext cx="5105400" cy="9906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20312" r="55000" b="70313"/>
          <a:stretch>
            <a:fillRect/>
          </a:stretch>
        </p:blipFill>
        <p:spPr bwMode="auto">
          <a:xfrm>
            <a:off x="2819400" y="5715000"/>
            <a:ext cx="548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6400800" y="5562600"/>
            <a:ext cx="1905000" cy="9906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273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136</TotalTime>
  <Words>609</Words>
  <Application>Microsoft Office PowerPoint</Application>
  <PresentationFormat>On-screen Show (4:3)</PresentationFormat>
  <Paragraphs>192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Equity</vt:lpstr>
      <vt:lpstr>Library Catalog Questions</vt:lpstr>
      <vt:lpstr>Boolean operators are?</vt:lpstr>
      <vt:lpstr>Boolean operators are?</vt:lpstr>
      <vt:lpstr>This Venn Diagram is and an example of what Boolean Operator? </vt:lpstr>
      <vt:lpstr>This Venn Diagram is and an example of what Boolean Operator? </vt:lpstr>
      <vt:lpstr>What is a thumb drive or Flash drive?</vt:lpstr>
      <vt:lpstr>What is a thumb drive or Flash drive?</vt:lpstr>
      <vt:lpstr>Textbooks can be located here:</vt:lpstr>
      <vt:lpstr>Textbooks can be located here:</vt:lpstr>
      <vt:lpstr>What type of book is this? </vt:lpstr>
      <vt:lpstr>What type of book is this? </vt:lpstr>
      <vt:lpstr>What type of book is this? </vt:lpstr>
      <vt:lpstr>What type of book is this? </vt:lpstr>
      <vt:lpstr>To browse a topic perform a:</vt:lpstr>
      <vt:lpstr>To browse a topic perform a:</vt:lpstr>
      <vt:lpstr>If you know the title of a book, Search:</vt:lpstr>
      <vt:lpstr>If you know the title of a book, Search:</vt:lpstr>
      <vt:lpstr>Using Boolean Operators, search for African history. What is the best way to search for this?</vt:lpstr>
      <vt:lpstr>Using Boolean Operators, search for African history. What is the best way to search for this?</vt:lpstr>
      <vt:lpstr>This Venn Diagram is and an example of what Boolean Operator? </vt:lpstr>
      <vt:lpstr>This Venn Diagram is and an example of what Boolean Operator? </vt:lpstr>
      <vt:lpstr>To search for “dolphins” and Not “Miami Dolphins” the Boolean operator to use is:</vt:lpstr>
      <vt:lpstr>To search for “dolphins” and Not “Miami Dolphins” the Boolean operator to use is:</vt:lpstr>
      <vt:lpstr>Which of these are examples of different formats of library materials?</vt:lpstr>
      <vt:lpstr>Which of these are examples of different formats of library materials?</vt:lpstr>
      <vt:lpstr>Which element is NOT contained in the book title page?</vt:lpstr>
      <vt:lpstr>Which element is NOT contained in the book title page?</vt:lpstr>
      <vt:lpstr>Search Google for the richest man in the world in 2011: Who is he?</vt:lpstr>
      <vt:lpstr>Search Google for the richest man in the world in 2011: Who is he?</vt:lpstr>
      <vt:lpstr>Search Google for when California became the 31st state:</vt:lpstr>
      <vt:lpstr>Search Google for when California became the 31st state: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</dc:creator>
  <cp:lastModifiedBy>pcclibrary</cp:lastModifiedBy>
  <cp:revision>33</cp:revision>
  <dcterms:created xsi:type="dcterms:W3CDTF">2006-08-16T00:00:00Z</dcterms:created>
  <dcterms:modified xsi:type="dcterms:W3CDTF">2011-08-23T19:33:25Z</dcterms:modified>
</cp:coreProperties>
</file>