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2" r:id="rId4"/>
    <p:sldId id="264" r:id="rId5"/>
    <p:sldId id="275" r:id="rId6"/>
    <p:sldId id="273" r:id="rId7"/>
    <p:sldId id="265" r:id="rId8"/>
    <p:sldId id="274" r:id="rId9"/>
    <p:sldId id="268" r:id="rId10"/>
    <p:sldId id="269" r:id="rId11"/>
    <p:sldId id="271" r:id="rId12"/>
    <p:sldId id="272" r:id="rId13"/>
    <p:sldId id="270" r:id="rId14"/>
    <p:sldId id="257" r:id="rId15"/>
    <p:sldId id="266" r:id="rId16"/>
    <p:sldId id="258" r:id="rId17"/>
    <p:sldId id="259" r:id="rId18"/>
    <p:sldId id="267" r:id="rId19"/>
    <p:sldId id="260" r:id="rId20"/>
    <p:sldId id="26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fld id="{EDDA2459-CE2C-4C4B-AEDE-0E7DF421E8D7}" type="datetimeFigureOut">
              <a:rPr lang="en-US"/>
              <a:pPr/>
              <a:t>4/4/2011</a:t>
            </a:fld>
            <a:endParaRPr lang="en-US"/>
          </a:p>
        </p:txBody>
      </p:sp>
      <p:sp>
        <p:nvSpPr>
          <p:cNvPr id="16" name="Footer Placeholder 16"/>
          <p:cNvSpPr>
            <a:spLocks noGrp="1"/>
          </p:cNvSpPr>
          <p:nvPr>
            <p:ph type="ftr" sz="quarter" idx="11"/>
          </p:nvPr>
        </p:nvSpPr>
        <p:spPr/>
        <p:txBody>
          <a:bodyPr/>
          <a:lstStyle>
            <a:lvl1pPr>
              <a:defRPr/>
            </a:lvl1pPr>
          </a:lstStyle>
          <a:p>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lvl1pPr>
          </a:lstStyle>
          <a:p>
            <a:fld id="{32D6C3BC-183B-4EB6-8C56-F5B846F15B64}"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362D0B7-C670-4913-B9FC-342913D7B9F6}" type="datetimeFigureOut">
              <a:rPr lang="en-US"/>
              <a:pPr/>
              <a:t>4/4/2011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5FA386-331F-4FF9-BD8F-EF5DB59A9DF7}"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fld id="{CBC95B69-95C8-40A4-BA55-5489B11FBE05}" type="slidenum">
              <a:rPr lang="en-US"/>
              <a:pPr/>
              <a:t>‹#›</a:t>
            </a:fld>
            <a:endParaRPr lang="en-US"/>
          </a:p>
        </p:txBody>
      </p:sp>
      <p:sp>
        <p:nvSpPr>
          <p:cNvPr id="14" name="Date Placeholder 3"/>
          <p:cNvSpPr>
            <a:spLocks noGrp="1"/>
          </p:cNvSpPr>
          <p:nvPr>
            <p:ph type="dt" sz="half" idx="11"/>
          </p:nvPr>
        </p:nvSpPr>
        <p:spPr/>
        <p:txBody>
          <a:bodyPr/>
          <a:lstStyle>
            <a:lvl1pPr>
              <a:defRPr/>
            </a:lvl1pPr>
          </a:lstStyle>
          <a:p>
            <a:fld id="{7AFCE4DF-B8F0-4F9F-BFE0-CE7C532FEC10}" type="datetimeFigureOut">
              <a:rPr lang="en-US"/>
              <a:pPr/>
              <a:t>4/4/2011</a:t>
            </a:fld>
            <a:endParaRPr lang="en-US"/>
          </a:p>
        </p:txBody>
      </p:sp>
      <p:sp>
        <p:nvSpPr>
          <p:cNvPr id="15" name="Footer Placeholder 4"/>
          <p:cNvSpPr>
            <a:spLocks noGrp="1"/>
          </p:cNvSpPr>
          <p:nvPr>
            <p:ph type="ftr" sz="quarter" idx="12"/>
          </p:nvPr>
        </p:nvSpPr>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6B653C-9710-43C4-A505-C24DE50A6314}" type="datetimeFigureOut">
              <a:rPr lang="en-US"/>
              <a:pPr/>
              <a:t>4/4/2011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99D067BE-3539-4E62-8E83-DD610E521293}"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endParaRPr lang="en-US"/>
          </a:p>
        </p:txBody>
      </p:sp>
      <p:sp>
        <p:nvSpPr>
          <p:cNvPr id="16" name="Date Placeholder 3"/>
          <p:cNvSpPr>
            <a:spLocks noGrp="1"/>
          </p:cNvSpPr>
          <p:nvPr>
            <p:ph type="dt" sz="half" idx="11"/>
          </p:nvPr>
        </p:nvSpPr>
        <p:spPr/>
        <p:txBody>
          <a:bodyPr/>
          <a:lstStyle>
            <a:lvl1pPr>
              <a:defRPr/>
            </a:lvl1pPr>
          </a:lstStyle>
          <a:p>
            <a:fld id="{E44339E7-B599-43FC-B16B-62686626D8FF}" type="datetimeFigureOut">
              <a:rPr lang="en-US"/>
              <a:pPr/>
              <a:t>4/4/2011</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lvl1pPr>
          </a:lstStyle>
          <a:p>
            <a:fld id="{023CDA06-9333-4ACA-B2C2-0C3F45274EB5}"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fld id="{61AF258B-7D48-4F3C-8059-476C60DFA526}" type="datetimeFigureOut">
              <a:rPr lang="en-US"/>
              <a:pPr/>
              <a:t>4/4/2011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C1BC2F73-DE29-47EC-A2CB-D3A2C47746B3}"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fld id="{E85DEF27-93DC-484C-A4B9-EB1039B8A5B5}" type="datetimeFigureOut">
              <a:rPr lang="en-US"/>
              <a:pPr/>
              <a:t>4/4/2011</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defRPr/>
            </a:lvl1pPr>
          </a:lstStyle>
          <a:p>
            <a:fld id="{CC8FB9F2-9BF7-486F-BF4C-6DF09C096F82}" type="slidenum">
              <a:rPr lang="en-US"/>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48155C4-1AF3-4D54-AA29-843096F59FA8}" type="datetimeFigureOut">
              <a:rPr lang="en-US"/>
              <a:pPr/>
              <a:t>4/4/2011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E6D4C526-15FC-4950-A0B5-3FFF41B015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8" name="Date Placeholder 1"/>
          <p:cNvSpPr>
            <a:spLocks noGrp="1"/>
          </p:cNvSpPr>
          <p:nvPr>
            <p:ph type="dt" sz="half" idx="10"/>
          </p:nvPr>
        </p:nvSpPr>
        <p:spPr/>
        <p:txBody>
          <a:bodyPr/>
          <a:lstStyle>
            <a:lvl1pPr>
              <a:defRPr/>
            </a:lvl1pPr>
          </a:lstStyle>
          <a:p>
            <a:fld id="{34A25740-CA54-44F3-AB6C-C76D936E96D4}" type="datetimeFigureOut">
              <a:rPr lang="en-US"/>
              <a:pPr/>
              <a:t>4/4/2011</a:t>
            </a:fld>
            <a:endParaRPr lang="en-US"/>
          </a:p>
        </p:txBody>
      </p:sp>
      <p:sp>
        <p:nvSpPr>
          <p:cNvPr id="9" name="Footer Placeholder 2"/>
          <p:cNvSpPr>
            <a:spLocks noGrp="1"/>
          </p:cNvSpPr>
          <p:nvPr>
            <p:ph type="ftr" sz="quarter" idx="11"/>
          </p:nvPr>
        </p:nvSpPr>
        <p:spPr/>
        <p:txBody>
          <a:bodyPr/>
          <a:lstStyle>
            <a:lvl1pPr>
              <a:defRPr/>
            </a:lvl1pPr>
          </a:lstStyle>
          <a:p>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034A3A93-1FFA-4AC6-8C73-2445E5F0F6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08E6F9F7-5541-48E6-A316-02843D781C5D}" type="slidenum">
              <a:rPr lang="en-US"/>
              <a:pPr/>
              <a:t>‹#›</a:t>
            </a:fld>
            <a:endParaRPr lang="en-US"/>
          </a:p>
        </p:txBody>
      </p:sp>
      <p:sp>
        <p:nvSpPr>
          <p:cNvPr id="17" name="Date Placeholder 4"/>
          <p:cNvSpPr>
            <a:spLocks noGrp="1"/>
          </p:cNvSpPr>
          <p:nvPr>
            <p:ph type="dt" sz="half" idx="11"/>
          </p:nvPr>
        </p:nvSpPr>
        <p:spPr/>
        <p:txBody>
          <a:bodyPr/>
          <a:lstStyle>
            <a:lvl1pPr>
              <a:defRPr/>
            </a:lvl1pPr>
          </a:lstStyle>
          <a:p>
            <a:fld id="{FAE5D6DB-7762-425C-8EDF-6303E218CF95}" type="datetimeFigureOut">
              <a:rPr lang="en-US"/>
              <a:pPr/>
              <a:t>4/4/2011</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fld id="{C40B9862-F389-42DD-90CA-66ED86D32E06}" type="slidenum">
              <a:rPr lang="en-US"/>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fld id="{AF112236-0AA7-4D68-8E65-B0EEC724E713}" type="datetimeFigureOut">
              <a:rPr lang="en-US"/>
              <a:pPr/>
              <a:t>4/4/2011</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wrap="square" lIns="91440" tIns="45720" rIns="91440" bIns="45720" numCol="1" anchor="t" anchorCtr="0" compatLnSpc="1">
            <a:prstTxWarp prst="textNoShape">
              <a:avLst/>
            </a:prstTxWarp>
          </a:bodyPr>
          <a:lstStyle>
            <a:lvl1pPr algn="r">
              <a:defRPr sz="1400">
                <a:solidFill>
                  <a:srgbClr val="FFFFFF"/>
                </a:solidFill>
              </a:defRPr>
            </a:lvl1pPr>
          </a:lstStyle>
          <a:p>
            <a:fld id="{B56F19E4-1B05-4C22-8967-92CCEE8DD858}" type="datetimeFigureOut">
              <a:rPr lang="en-US"/>
              <a:pPr/>
              <a:t>4/4/2011</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200">
                <a:solidFill>
                  <a:srgbClr val="FFFFFF"/>
                </a:solidFill>
              </a:defRPr>
            </a:lvl1pPr>
          </a:lstStyle>
          <a:p>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endParaRPr lang="en-US"/>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wrap="square" lIns="45720" tIns="45720" rIns="45720" bIns="45720" numCol="1" anchor="ctr" anchorCtr="0" compatLnSpc="1">
            <a:prstTxWarp prst="textNoShape">
              <a:avLst/>
            </a:prstTxWarp>
            <a:normAutofit/>
          </a:bodyPr>
          <a:lstStyle>
            <a:lvl1pPr algn="ctr">
              <a:defRPr sz="1600">
                <a:solidFill>
                  <a:srgbClr val="7B9899"/>
                </a:solidFill>
              </a:defRPr>
            </a:lvl1pPr>
          </a:lstStyle>
          <a:p>
            <a:fld id="{B17A1730-4F29-4371-802F-17FC96481C46}" type="slidenum">
              <a:rPr lang="en-US"/>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sz="3200" dirty="0" smtClean="0"/>
              <a:t>LBCC Library</a:t>
            </a:r>
          </a:p>
          <a:p>
            <a:pPr eaLnBrk="1" fontAlgn="auto" hangingPunct="1">
              <a:spcAft>
                <a:spcPts val="0"/>
              </a:spcAft>
              <a:buFont typeface="Wingdings 2"/>
              <a:buNone/>
              <a:defRPr/>
            </a:pPr>
            <a:r>
              <a:rPr lang="en-US" sz="3200" dirty="0" smtClean="0"/>
              <a:t>Gabriel Beeler, Librarian</a:t>
            </a:r>
            <a:endParaRPr lang="en-US" sz="3200" dirty="0"/>
          </a:p>
        </p:txBody>
      </p:sp>
      <p:sp>
        <p:nvSpPr>
          <p:cNvPr id="13315" name="Title 1"/>
          <p:cNvSpPr>
            <a:spLocks noGrp="1"/>
          </p:cNvSpPr>
          <p:nvPr>
            <p:ph type="ctrTitle"/>
          </p:nvPr>
        </p:nvSpPr>
        <p:spPr>
          <a:xfrm>
            <a:off x="685800" y="533400"/>
            <a:ext cx="7772400" cy="1470025"/>
          </a:xfrm>
        </p:spPr>
        <p:txBody>
          <a:bodyPr/>
          <a:lstStyle/>
          <a:p>
            <a:pPr eaLnBrk="1" hangingPunct="1"/>
            <a:r>
              <a:rPr lang="en-US" smtClean="0"/>
              <a:t>Research Paper and Citation Workshop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solidFill>
                  <a:srgbClr val="7B9899"/>
                </a:solidFill>
              </a:rPr>
              <a:t>Search the Catalog for Reference Material</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r>
              <a:rPr lang="en-US" smtClean="0"/>
              <a:t>In the Voyager catalog select “Advanced Search”</a:t>
            </a:r>
          </a:p>
          <a:p>
            <a:pPr eaLnBrk="1" hangingPunct="1"/>
            <a:r>
              <a:rPr lang="en-US" smtClean="0"/>
              <a:t>Example searches would be:</a:t>
            </a:r>
          </a:p>
          <a:p>
            <a:pPr eaLnBrk="1" hangingPunct="1">
              <a:buFont typeface="Wingdings 2" pitchFamily="18" charset="2"/>
              <a:buNone/>
            </a:pPr>
            <a:endParaRPr lang="en-US" smtClean="0"/>
          </a:p>
          <a:p>
            <a:pPr eaLnBrk="1" hangingPunct="1"/>
            <a:r>
              <a:rPr lang="en-US" sz="3600" smtClean="0"/>
              <a:t>History AND Dictionary</a:t>
            </a:r>
          </a:p>
          <a:p>
            <a:pPr eaLnBrk="1" hangingPunct="1"/>
            <a:r>
              <a:rPr lang="en-US" sz="3600" smtClean="0"/>
              <a:t>History AND Encyclopedia</a:t>
            </a:r>
          </a:p>
          <a:p>
            <a:pPr eaLnBrk="1" hangingPunct="1"/>
            <a:r>
              <a:rPr lang="en-US" sz="3600" smtClean="0"/>
              <a:t>History AND Almanac</a:t>
            </a:r>
          </a:p>
          <a:p>
            <a:pPr eaLnBrk="1" hangingPunct="1">
              <a:buFont typeface="Wingdings 2" pitchFamily="18" charset="2"/>
              <a:buNone/>
            </a:pPr>
            <a:endParaRPr lang="en-US" smtClean="0"/>
          </a:p>
          <a:p>
            <a:pPr eaLnBrk="1" hangingPunct="1"/>
            <a:endParaRPr lang="en-US" smtClean="0"/>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solidFill>
                  <a:srgbClr val="7B9899"/>
                </a:solidFill>
              </a:rPr>
              <a:t>Evaluating Web pages</a:t>
            </a:r>
          </a:p>
        </p:txBody>
      </p:sp>
      <p:sp>
        <p:nvSpPr>
          <p:cNvPr id="23555" name="Content Placeholder 2"/>
          <p:cNvSpPr>
            <a:spLocks noGrp="1"/>
          </p:cNvSpPr>
          <p:nvPr>
            <p:ph sz="quarter" idx="1"/>
          </p:nvPr>
        </p:nvSpPr>
        <p:spPr>
          <a:xfrm>
            <a:off x="301625" y="1527175"/>
            <a:ext cx="8504238" cy="4572000"/>
          </a:xfrm>
        </p:spPr>
        <p:txBody>
          <a:bodyPr/>
          <a:lstStyle/>
          <a:p>
            <a:pPr eaLnBrk="1" hangingPunct="1"/>
            <a:r>
              <a:rPr lang="en-US" smtClean="0"/>
              <a:t>Accuracy</a:t>
            </a:r>
          </a:p>
          <a:p>
            <a:pPr eaLnBrk="1" hangingPunct="1"/>
            <a:r>
              <a:rPr lang="en-US" sz="1600" smtClean="0"/>
              <a:t>Look to see if the author provides an e-mail or a contact address/phone number.</a:t>
            </a:r>
          </a:p>
          <a:p>
            <a:pPr eaLnBrk="1" hangingPunct="1"/>
            <a:r>
              <a:rPr lang="en-US" smtClean="0"/>
              <a:t>Authority</a:t>
            </a:r>
          </a:p>
          <a:p>
            <a:pPr marL="273050" lvl="1" eaLnBrk="1" hangingPunct="1">
              <a:buClr>
                <a:schemeClr val="accent1"/>
              </a:buClr>
              <a:buSzPct val="85000"/>
              <a:buFont typeface="Wingdings 2" pitchFamily="18" charset="2"/>
              <a:buChar char=""/>
            </a:pPr>
            <a:r>
              <a:rPr lang="en-US" sz="1600" smtClean="0">
                <a:solidFill>
                  <a:schemeClr val="tx1"/>
                </a:solidFill>
              </a:rPr>
              <a:t>What credentials are listed for the authors? Check URL domain ie .com, .org</a:t>
            </a:r>
          </a:p>
          <a:p>
            <a:pPr eaLnBrk="1" hangingPunct="1"/>
            <a:r>
              <a:rPr lang="en-US" smtClean="0"/>
              <a:t>Objectivity</a:t>
            </a:r>
          </a:p>
          <a:p>
            <a:pPr marL="273050" lvl="1" eaLnBrk="1" hangingPunct="1">
              <a:buClr>
                <a:schemeClr val="accent1"/>
              </a:buClr>
              <a:buSzPct val="85000"/>
              <a:buFont typeface="Wingdings 2" pitchFamily="18" charset="2"/>
              <a:buChar char=""/>
            </a:pPr>
            <a:r>
              <a:rPr lang="en-US" sz="1600" smtClean="0">
                <a:solidFill>
                  <a:schemeClr val="tx1"/>
                </a:solidFill>
              </a:rPr>
              <a:t>Determine if page is meant advertising or an agenda; if so information might be biased.</a:t>
            </a:r>
          </a:p>
          <a:p>
            <a:pPr eaLnBrk="1" hangingPunct="1"/>
            <a:r>
              <a:rPr lang="en-US" smtClean="0"/>
              <a:t>Currency</a:t>
            </a:r>
          </a:p>
          <a:p>
            <a:pPr eaLnBrk="1" hangingPunct="1"/>
            <a:r>
              <a:rPr lang="en-US" sz="1600" smtClean="0"/>
              <a:t>Is the information on the page outdated? Dean Links or </a:t>
            </a:r>
            <a:r>
              <a:rPr lang="en-US" sz="1600" smtClean="0">
                <a:latin typeface="verdana" pitchFamily="34" charset="0"/>
              </a:rPr>
              <a:t>updated regularly?</a:t>
            </a:r>
            <a:endParaRPr lang="en-US" sz="1600" smtClean="0"/>
          </a:p>
          <a:p>
            <a:pPr eaLnBrk="1" hangingPunct="1"/>
            <a:r>
              <a:rPr lang="en-US" smtClean="0"/>
              <a:t>Coverage</a:t>
            </a:r>
          </a:p>
          <a:p>
            <a:pPr eaLnBrk="1" hangingPunct="1"/>
            <a:r>
              <a:rPr lang="en-US" sz="1600" smtClean="0"/>
              <a:t>Is the information presented cited correctly? Is it free or is there a fee, to obtain the information?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solidFill>
                  <a:srgbClr val="7B9899"/>
                </a:solidFill>
              </a:rPr>
              <a:t>Webpage Exercise</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r>
              <a:rPr lang="en-US" smtClean="0"/>
              <a:t>Do a Google search for a topic and select 2 sites</a:t>
            </a:r>
          </a:p>
          <a:p>
            <a:pPr eaLnBrk="1" hangingPunct="1"/>
            <a:r>
              <a:rPr lang="en-US" smtClean="0"/>
              <a:t>Determine the following for the 2 sites:</a:t>
            </a:r>
          </a:p>
          <a:p>
            <a:pPr eaLnBrk="1" hangingPunct="1">
              <a:buFont typeface="Wingdings 2" pitchFamily="18" charset="2"/>
              <a:buNone/>
            </a:pPr>
            <a:endParaRPr lang="en-US" smtClean="0"/>
          </a:p>
          <a:p>
            <a:pPr eaLnBrk="1" hangingPunct="1"/>
            <a:r>
              <a:rPr lang="en-US" smtClean="0"/>
              <a:t>Accuracy</a:t>
            </a:r>
          </a:p>
          <a:p>
            <a:pPr eaLnBrk="1" hangingPunct="1"/>
            <a:r>
              <a:rPr lang="en-US" smtClean="0"/>
              <a:t>Authority</a:t>
            </a:r>
          </a:p>
          <a:p>
            <a:pPr eaLnBrk="1" hangingPunct="1"/>
            <a:r>
              <a:rPr lang="en-US" smtClean="0"/>
              <a:t>Objectivity</a:t>
            </a:r>
          </a:p>
          <a:p>
            <a:pPr eaLnBrk="1" hangingPunct="1"/>
            <a:r>
              <a:rPr lang="en-US" smtClean="0"/>
              <a:t>Currency</a:t>
            </a:r>
          </a:p>
          <a:p>
            <a:pPr eaLnBrk="1" hangingPunct="1"/>
            <a:r>
              <a:rPr lang="en-US" smtClean="0"/>
              <a:t>Coverage</a:t>
            </a:r>
          </a:p>
          <a:p>
            <a:pPr eaLnBrk="1" hangingPunct="1"/>
            <a:endParaRPr lang="en-US" smtClean="0"/>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solidFill>
                  <a:srgbClr val="7B9899"/>
                </a:solidFill>
              </a:rPr>
              <a:t>Having trouble getting started?</a:t>
            </a:r>
          </a:p>
        </p:txBody>
      </p:sp>
      <p:sp>
        <p:nvSpPr>
          <p:cNvPr id="25603" name="Content Placeholder 2"/>
          <p:cNvSpPr>
            <a:spLocks noGrp="1"/>
          </p:cNvSpPr>
          <p:nvPr>
            <p:ph sz="quarter" idx="1"/>
          </p:nvPr>
        </p:nvSpPr>
        <p:spPr>
          <a:xfrm>
            <a:off x="301625" y="1527175"/>
            <a:ext cx="8504238" cy="4572000"/>
          </a:xfrm>
        </p:spPr>
        <p:txBody>
          <a:bodyPr/>
          <a:lstStyle/>
          <a:p>
            <a:pPr eaLnBrk="1" hangingPunct="1">
              <a:lnSpc>
                <a:spcPct val="200000"/>
              </a:lnSpc>
              <a:buFont typeface="Wingdings" pitchFamily="2" charset="2"/>
              <a:buChar char="§"/>
            </a:pPr>
            <a:r>
              <a:rPr lang="en-US" smtClean="0"/>
              <a:t>Don’t Panic!!!!!</a:t>
            </a:r>
          </a:p>
          <a:p>
            <a:pPr eaLnBrk="1" hangingPunct="1">
              <a:lnSpc>
                <a:spcPct val="200000"/>
              </a:lnSpc>
              <a:buFont typeface="Wingdings" pitchFamily="2" charset="2"/>
              <a:buChar char="§"/>
            </a:pPr>
            <a:r>
              <a:rPr lang="en-US" smtClean="0"/>
              <a:t>Stop by the library reference desk for help</a:t>
            </a:r>
          </a:p>
          <a:p>
            <a:pPr eaLnBrk="1" hangingPunct="1">
              <a:lnSpc>
                <a:spcPct val="200000"/>
              </a:lnSpc>
              <a:buFont typeface="Wingdings" pitchFamily="2" charset="2"/>
              <a:buChar char="§"/>
            </a:pPr>
            <a:r>
              <a:rPr lang="en-US" smtClean="0"/>
              <a:t>They will help you find:</a:t>
            </a:r>
          </a:p>
          <a:p>
            <a:pPr eaLnBrk="1" hangingPunct="1">
              <a:lnSpc>
                <a:spcPct val="200000"/>
              </a:lnSpc>
              <a:buFont typeface="Wingdings" pitchFamily="2" charset="2"/>
              <a:buChar char="§"/>
            </a:pPr>
            <a:r>
              <a:rPr lang="en-US" smtClean="0"/>
              <a:t>Reference Material, Books, Magazines and Journals </a:t>
            </a:r>
          </a:p>
          <a:p>
            <a:pPr eaLnBrk="1" hangingPunct="1">
              <a:lnSpc>
                <a:spcPct val="200000"/>
              </a:lnSpc>
              <a:buFont typeface="Wingdings" pitchFamily="2" charset="2"/>
              <a:buChar char="§"/>
            </a:pP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1143000"/>
          </a:xfrm>
        </p:spPr>
        <p:txBody>
          <a:bodyPr>
            <a:normAutofit/>
          </a:bodyPr>
          <a:lstStyle/>
          <a:p>
            <a:pPr eaLnBrk="1" hangingPunct="1"/>
            <a:r>
              <a:rPr lang="en-US" sz="4400" smtClean="0">
                <a:solidFill>
                  <a:srgbClr val="7B9899"/>
                </a:solidFill>
              </a:rPr>
              <a:t>Avoiding Plagiarism</a:t>
            </a:r>
            <a:r>
              <a:rPr lang="en-US" sz="3000" smtClean="0">
                <a:solidFill>
                  <a:srgbClr val="7B9899"/>
                </a:solidFill>
              </a:rPr>
              <a:t/>
            </a:r>
            <a:br>
              <a:rPr lang="en-US" sz="3000" smtClean="0">
                <a:solidFill>
                  <a:srgbClr val="7B9899"/>
                </a:solidFill>
              </a:rPr>
            </a:br>
            <a:endParaRPr lang="en-US" sz="3000" smtClean="0">
              <a:solidFill>
                <a:srgbClr val="7B9899"/>
              </a:solidFill>
            </a:endParaRPr>
          </a:p>
        </p:txBody>
      </p:sp>
      <p:sp>
        <p:nvSpPr>
          <p:cNvPr id="26627" name="Content Placeholder 2"/>
          <p:cNvSpPr>
            <a:spLocks noGrp="1"/>
          </p:cNvSpPr>
          <p:nvPr>
            <p:ph sz="quarter" idx="1"/>
          </p:nvPr>
        </p:nvSpPr>
        <p:spPr>
          <a:xfrm>
            <a:off x="301625" y="1527175"/>
            <a:ext cx="8504238" cy="4572000"/>
          </a:xfrm>
        </p:spPr>
        <p:txBody>
          <a:bodyPr/>
          <a:lstStyle/>
          <a:p>
            <a:pPr eaLnBrk="1" hangingPunct="1"/>
            <a:r>
              <a:rPr lang="en-US" smtClean="0"/>
              <a:t>Plagiarism is using another’s work without giving credit.</a:t>
            </a:r>
          </a:p>
          <a:p>
            <a:pPr eaLnBrk="1" hangingPunct="1"/>
            <a:endParaRPr lang="en-US" smtClean="0"/>
          </a:p>
          <a:p>
            <a:pPr eaLnBrk="1" hangingPunct="1"/>
            <a:r>
              <a:rPr lang="en-US" smtClean="0"/>
              <a:t> If you use others’ words, you must put them in quotation marks and cite your source. </a:t>
            </a:r>
          </a:p>
          <a:p>
            <a:pPr eaLnBrk="1" hangingPunct="1"/>
            <a:endParaRPr lang="en-US" smtClean="0"/>
          </a:p>
          <a:p>
            <a:pPr eaLnBrk="1" hangingPunct="1"/>
            <a:r>
              <a:rPr lang="en-US" smtClean="0"/>
              <a:t>Citations must be used when using others’ ideas.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4400" smtClean="0">
                <a:solidFill>
                  <a:srgbClr val="7B9899"/>
                </a:solidFill>
              </a:rPr>
              <a:t>Consequences of Plagiarism</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80000"/>
              </a:lnSpc>
            </a:pPr>
            <a:r>
              <a:rPr lang="en-US" sz="2500" smtClean="0"/>
              <a:t>There are serious consequences for committing plagiarism at LBCC as spelled out by Office of Student Affairs:</a:t>
            </a:r>
          </a:p>
          <a:p>
            <a:pPr eaLnBrk="1" hangingPunct="1">
              <a:lnSpc>
                <a:spcPct val="80000"/>
              </a:lnSpc>
              <a:buFont typeface="Wingdings 2" pitchFamily="18" charset="2"/>
              <a:buNone/>
            </a:pPr>
            <a:endParaRPr lang="en-US" sz="2500" smtClean="0"/>
          </a:p>
          <a:p>
            <a:pPr eaLnBrk="1" hangingPunct="1">
              <a:lnSpc>
                <a:spcPct val="80000"/>
              </a:lnSpc>
            </a:pPr>
            <a:r>
              <a:rPr lang="en-US" sz="2500" smtClean="0"/>
              <a:t>"Academic Honesty - Lack of honesty in the classroom is considered a very serious offense.  Any form of cheating on tests, turning in work which is not one's own (plagiarism), talking during tests, furnishing false information to instructors, or knowingly misrepresenting oneself to the College is grounds for disciplinary action.  The consequences of cheating are severe and may include the possibility of expulsion." ( From the LBCC Office of Student Affairs policy for conduct in the classroom )</a:t>
            </a:r>
          </a:p>
          <a:p>
            <a:pPr eaLnBrk="1" hangingPunct="1">
              <a:lnSpc>
                <a:spcPct val="80000"/>
              </a:lnSpc>
            </a:pPr>
            <a:endParaRPr lang="en-US" sz="25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solidFill>
                  <a:srgbClr val="7B9899"/>
                </a:solidFill>
              </a:rPr>
              <a:t>How to Cite Sources </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r>
              <a:rPr lang="en-US" smtClean="0"/>
              <a:t>One citation method is to identify the source in the text, putting the author’s last name and publication year in parenthesis and giving the page number where the cited information appears. (Hacker, 2003, p. 391).  </a:t>
            </a:r>
          </a:p>
          <a:p>
            <a:pPr eaLnBrk="1" hangingPunct="1">
              <a:buFont typeface="Wingdings 2" pitchFamily="18" charset="2"/>
              <a:buNone/>
            </a:pPr>
            <a:endParaRPr lang="en-US" smtClean="0"/>
          </a:p>
          <a:p>
            <a:pPr eaLnBrk="1" hangingPunct="1"/>
            <a:r>
              <a:rPr lang="en-US" smtClean="0"/>
              <a:t>The author’s name links the reader to a list at the end of the paper giving full publishing information.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solidFill>
                  <a:srgbClr val="7B9899"/>
                </a:solidFill>
              </a:rPr>
              <a:t>MLA Style</a:t>
            </a:r>
          </a:p>
        </p:txBody>
      </p:sp>
      <p:sp>
        <p:nvSpPr>
          <p:cNvPr id="3" name="Content Placeholder 2"/>
          <p:cNvSpPr>
            <a:spLocks noGrp="1"/>
          </p:cNvSpPr>
          <p:nvPr>
            <p:ph sz="quarter" idx="1"/>
          </p:nvPr>
        </p:nvSpPr>
        <p:spPr>
          <a:xfrm>
            <a:off x="301625" y="1527175"/>
            <a:ext cx="8537575" cy="4873625"/>
          </a:xfrm>
        </p:spPr>
        <p:txBody>
          <a:bodyPr>
            <a:normAutofit/>
          </a:bodyPr>
          <a:lstStyle/>
          <a:p>
            <a:pPr eaLnBrk="1" hangingPunct="1"/>
            <a:r>
              <a:rPr lang="en-US" sz="3200" smtClean="0"/>
              <a:t>Works Cited is generally used when citing sources using MLA (Modern Language Association) style</a:t>
            </a:r>
          </a:p>
          <a:p>
            <a:pPr eaLnBrk="1" hangingPunct="1">
              <a:buFont typeface="Wingdings 2" pitchFamily="18" charset="2"/>
              <a:buNone/>
            </a:pPr>
            <a:endParaRPr lang="en-US" sz="3200" smtClean="0"/>
          </a:p>
          <a:p>
            <a:pPr eaLnBrk="1" hangingPunct="1"/>
            <a:r>
              <a:rPr lang="en-US" sz="3200" smtClean="0"/>
              <a:t>MLA Handbook for Writers of Research Papers. 7th ed. New York: MLA, 2009. Print.</a:t>
            </a:r>
          </a:p>
          <a:p>
            <a:pPr eaLnBrk="1" hangingPunct="1">
              <a:buFont typeface="Wingdings 2" pitchFamily="18" charset="2"/>
              <a:buNone/>
            </a:pPr>
            <a:r>
              <a:rPr lang="en-US" sz="3200" smtClean="0"/>
              <a:t> </a:t>
            </a:r>
          </a:p>
          <a:p>
            <a:pPr eaLnBrk="1" hangingPunct="1"/>
            <a:r>
              <a:rPr lang="en-US" sz="3200" smtClean="0"/>
              <a:t>Call Number: LB2369 .G53 2009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solidFill>
                  <a:srgbClr val="7B9899"/>
                </a:solidFill>
              </a:rPr>
              <a:t>APA Style</a:t>
            </a:r>
          </a:p>
        </p:txBody>
      </p:sp>
      <p:sp>
        <p:nvSpPr>
          <p:cNvPr id="30723" name="Content Placeholder 2"/>
          <p:cNvSpPr>
            <a:spLocks noGrp="1"/>
          </p:cNvSpPr>
          <p:nvPr>
            <p:ph sz="quarter" idx="1"/>
          </p:nvPr>
        </p:nvSpPr>
        <p:spPr>
          <a:xfrm>
            <a:off x="301625" y="1527175"/>
            <a:ext cx="8504238" cy="4572000"/>
          </a:xfrm>
        </p:spPr>
        <p:txBody>
          <a:bodyPr/>
          <a:lstStyle/>
          <a:p>
            <a:pPr eaLnBrk="1" hangingPunct="1">
              <a:buFont typeface="Wingdings" pitchFamily="2" charset="2"/>
              <a:buChar char="§"/>
            </a:pPr>
            <a:r>
              <a:rPr lang="en-US" sz="3200" smtClean="0"/>
              <a:t>References is used when citing sources using APA (American Psychological Association) style.</a:t>
            </a:r>
          </a:p>
          <a:p>
            <a:pPr eaLnBrk="1" hangingPunct="1">
              <a:buFont typeface="Wingdings" pitchFamily="2" charset="2"/>
              <a:buChar char="§"/>
            </a:pPr>
            <a:endParaRPr lang="en-US" sz="3200" smtClean="0"/>
          </a:p>
          <a:p>
            <a:pPr eaLnBrk="1" hangingPunct="1">
              <a:buFont typeface="Wingdings" pitchFamily="2" charset="2"/>
              <a:buChar char="§"/>
            </a:pPr>
            <a:r>
              <a:rPr lang="en-US" sz="3200" smtClean="0"/>
              <a:t>Publication manual of the American Psychological Association. 6</a:t>
            </a:r>
            <a:r>
              <a:rPr lang="en-US" sz="3200" baseline="30000" smtClean="0"/>
              <a:t>th</a:t>
            </a:r>
            <a:r>
              <a:rPr lang="en-US" sz="3200" smtClean="0"/>
              <a:t> edition, </a:t>
            </a:r>
          </a:p>
          <a:p>
            <a:pPr eaLnBrk="1" hangingPunct="1">
              <a:buFont typeface="Wingdings" pitchFamily="2" charset="2"/>
              <a:buChar char="§"/>
            </a:pPr>
            <a:r>
              <a:rPr lang="en-US" sz="3200" smtClean="0"/>
              <a:t>Call Number: BF76.7 .P83 2010</a:t>
            </a:r>
          </a:p>
          <a:p>
            <a:pPr eaLnBrk="1" hangingPunct="1"/>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rgbClr val="7B9899"/>
                </a:solidFill>
              </a:rPr>
              <a:t>MLA Works Cited</a:t>
            </a:r>
          </a:p>
        </p:txBody>
      </p:sp>
      <p:sp>
        <p:nvSpPr>
          <p:cNvPr id="31747" name="Content Placeholder 2"/>
          <p:cNvSpPr>
            <a:spLocks noGrp="1"/>
          </p:cNvSpPr>
          <p:nvPr>
            <p:ph sz="quarter" idx="1"/>
          </p:nvPr>
        </p:nvSpPr>
        <p:spPr>
          <a:xfrm>
            <a:off x="301625" y="1527175"/>
            <a:ext cx="8504238" cy="4572000"/>
          </a:xfrm>
        </p:spPr>
        <p:txBody>
          <a:bodyPr/>
          <a:lstStyle/>
          <a:p>
            <a:pPr marL="0" indent="0" eaLnBrk="1" hangingPunct="1">
              <a:buFont typeface="Wingdings 2" pitchFamily="18" charset="2"/>
              <a:buNone/>
            </a:pPr>
            <a:r>
              <a:rPr lang="en-US" sz="1200" smtClean="0"/>
              <a:t>"Blueprint Lays Out Clear Path for Climate Action." Environmental Defense Fund. Environmental Defense Fund, 8 May </a:t>
            </a:r>
          </a:p>
          <a:p>
            <a:pPr marL="0" indent="0" eaLnBrk="1" hangingPunct="1">
              <a:buFont typeface="Wingdings 2" pitchFamily="18" charset="2"/>
              <a:buNone/>
            </a:pPr>
            <a:r>
              <a:rPr lang="en-US" sz="1200" smtClean="0"/>
              <a:t>           2007. Web. 24 May 2009.</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Clinton, Bill. Interview by Andrew C. Revkin. “Clinton on Climate Change.” New York Times. New York Times, May 2007. </a:t>
            </a:r>
          </a:p>
          <a:p>
            <a:pPr marL="0" indent="0" eaLnBrk="1" hangingPunct="1">
              <a:buFont typeface="Wingdings 2" pitchFamily="18" charset="2"/>
              <a:buNone/>
            </a:pPr>
            <a:r>
              <a:rPr lang="en-US" sz="1200" smtClean="0"/>
              <a:t>           Web. 25 May 2009.</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Dean, Cornelia. "Executive on a Mission: Saving the Planet." New York Times. New York Times, 22 May 2007. Web. 25 May </a:t>
            </a:r>
          </a:p>
          <a:p>
            <a:pPr marL="0" indent="0" eaLnBrk="1" hangingPunct="1">
              <a:buFont typeface="Wingdings 2" pitchFamily="18" charset="2"/>
              <a:buNone/>
            </a:pPr>
            <a:r>
              <a:rPr lang="en-US" sz="1200" smtClean="0"/>
              <a:t>           2009.</a:t>
            </a:r>
          </a:p>
          <a:p>
            <a:pPr marL="0" indent="0" eaLnBrk="1" hangingPunct="1">
              <a:buFont typeface="Wingdings 2" pitchFamily="18" charset="2"/>
              <a:buNone/>
            </a:pPr>
            <a:r>
              <a:rPr lang="en-US" sz="1200" smtClean="0"/>
              <a:t>Ebert, Roger. "An Inconvenient Truth." Rev. of An Inconvenient Truth, dir. Davis Guggenheim. Rogerebert.com. Sun-Times </a:t>
            </a:r>
          </a:p>
          <a:p>
            <a:pPr marL="0" indent="0" eaLnBrk="1" hangingPunct="1">
              <a:buFont typeface="Wingdings 2" pitchFamily="18" charset="2"/>
              <a:buNone/>
            </a:pPr>
            <a:r>
              <a:rPr lang="en-US" sz="1200" smtClean="0"/>
              <a:t>           News Group, 2 June 2006. Web. 24 May 2009.</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GlobalWarming.org. Cooler Heads Coalition, 2007. Web. 24 May 2009.</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Gowdy, John. "Avoiding Self-organized Extinction: Toward a Co-evolutionary Economics of Sustainability." International  </a:t>
            </a:r>
          </a:p>
          <a:p>
            <a:pPr marL="0" indent="0" eaLnBrk="1" hangingPunct="1">
              <a:buFont typeface="Wingdings 2" pitchFamily="18" charset="2"/>
              <a:buNone/>
            </a:pPr>
            <a:r>
              <a:rPr lang="en-US" sz="1200" smtClean="0"/>
              <a:t>           Journal of Sustainable Development and World Ecology 14.1 (2007): 27-36. Print.</a:t>
            </a:r>
          </a:p>
          <a:p>
            <a:pPr marL="0" indent="0" eaLnBrk="1" hangingPunct="1">
              <a:buFont typeface="Wingdings 2" pitchFamily="18" charset="2"/>
              <a:buNone/>
            </a:pPr>
            <a:r>
              <a:rPr lang="en-US" sz="1200" smtClean="0"/>
              <a:t/>
            </a:r>
            <a:br>
              <a:rPr lang="en-US" sz="1200" smtClean="0"/>
            </a:br>
            <a:endParaRPr lang="en-US" sz="1200" smtClean="0"/>
          </a:p>
          <a:p>
            <a:pPr marL="0" indent="0" eaLnBrk="1" hangingPunct="1">
              <a:buFont typeface="Wingdings 2" pitchFamily="18" charset="2"/>
              <a:buNone/>
            </a:pPr>
            <a:endParaRPr lang="en-US" sz="12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b="1" smtClean="0">
                <a:solidFill>
                  <a:srgbClr val="7B9899"/>
                </a:solidFill>
              </a:rPr>
              <a:t>How to Narrow Your Topic</a:t>
            </a:r>
            <a:endParaRPr lang="en-US" smtClean="0">
              <a:solidFill>
                <a:srgbClr val="7B9899"/>
              </a:solidFill>
            </a:endParaRP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90000"/>
              </a:lnSpc>
            </a:pPr>
            <a:r>
              <a:rPr lang="en-US" b="1" smtClean="0"/>
              <a:t>Ask Yourself Questions About Your Topic:</a:t>
            </a:r>
            <a:endParaRPr lang="en-US" smtClean="0"/>
          </a:p>
          <a:p>
            <a:pPr eaLnBrk="1" hangingPunct="1">
              <a:lnSpc>
                <a:spcPct val="90000"/>
              </a:lnSpc>
            </a:pPr>
            <a:r>
              <a:rPr lang="en-US" smtClean="0"/>
              <a:t>What do you know about it? What don't you know?</a:t>
            </a:r>
          </a:p>
          <a:p>
            <a:pPr eaLnBrk="1" hangingPunct="1">
              <a:lnSpc>
                <a:spcPct val="90000"/>
              </a:lnSpc>
            </a:pPr>
            <a:r>
              <a:rPr lang="en-US" smtClean="0"/>
              <a:t>What aspects of your topic interest you: historical, sociological, psychological, etc.?</a:t>
            </a:r>
          </a:p>
          <a:p>
            <a:pPr eaLnBrk="1" hangingPunct="1">
              <a:lnSpc>
                <a:spcPct val="90000"/>
              </a:lnSpc>
            </a:pPr>
            <a:r>
              <a:rPr lang="en-US" smtClean="0"/>
              <a:t>What time period do you want to cover?</a:t>
            </a:r>
          </a:p>
          <a:p>
            <a:pPr eaLnBrk="1" hangingPunct="1">
              <a:lnSpc>
                <a:spcPct val="90000"/>
              </a:lnSpc>
            </a:pPr>
            <a:r>
              <a:rPr lang="en-US" smtClean="0"/>
              <a:t>On what geographic region do you want to focus?</a:t>
            </a:r>
          </a:p>
          <a:p>
            <a:pPr eaLnBrk="1" hangingPunct="1">
              <a:lnSpc>
                <a:spcPct val="90000"/>
              </a:lnSpc>
            </a:pPr>
            <a:r>
              <a:rPr lang="en-US" smtClean="0"/>
              <a:t>What kind of information do you need?</a:t>
            </a:r>
          </a:p>
          <a:p>
            <a:pPr lvl="1" eaLnBrk="1" hangingPunct="1">
              <a:lnSpc>
                <a:spcPct val="90000"/>
              </a:lnSpc>
            </a:pPr>
            <a:r>
              <a:rPr lang="en-US" smtClean="0"/>
              <a:t>A brief summary or a lengthy explanation?</a:t>
            </a:r>
          </a:p>
          <a:p>
            <a:pPr lvl="1" eaLnBrk="1" hangingPunct="1">
              <a:lnSpc>
                <a:spcPct val="90000"/>
              </a:lnSpc>
            </a:pPr>
            <a:r>
              <a:rPr lang="en-US" smtClean="0"/>
              <a:t>Periodical articles, books, essays, encyclopedia articles?</a:t>
            </a:r>
          </a:p>
          <a:p>
            <a:pPr lvl="1" eaLnBrk="1" hangingPunct="1">
              <a:lnSpc>
                <a:spcPct val="90000"/>
              </a:lnSpc>
            </a:pPr>
            <a:r>
              <a:rPr lang="en-US" smtClean="0"/>
              <a:t>Statistics?</a:t>
            </a:r>
          </a:p>
          <a:p>
            <a:pPr eaLnBrk="1" hangingPunct="1">
              <a:lnSpc>
                <a:spcPct val="90000"/>
              </a:lnSpc>
            </a:pPr>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solidFill>
                  <a:srgbClr val="7B9899"/>
                </a:solidFill>
              </a:rPr>
              <a:t>APA References</a:t>
            </a:r>
          </a:p>
        </p:txBody>
      </p:sp>
      <p:sp>
        <p:nvSpPr>
          <p:cNvPr id="32771" name="Content Placeholder 2"/>
          <p:cNvSpPr>
            <a:spLocks noGrp="1"/>
          </p:cNvSpPr>
          <p:nvPr>
            <p:ph sz="quarter" idx="1"/>
          </p:nvPr>
        </p:nvSpPr>
        <p:spPr>
          <a:xfrm>
            <a:off x="301625" y="1527175"/>
            <a:ext cx="8504238" cy="4572000"/>
          </a:xfrm>
        </p:spPr>
        <p:txBody>
          <a:bodyPr/>
          <a:lstStyle/>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b="1" smtClean="0"/>
              <a:t>Basic Format for Books</a:t>
            </a:r>
          </a:p>
          <a:p>
            <a:pPr marL="0" indent="0" eaLnBrk="1" hangingPunct="1">
              <a:buFont typeface="Wingdings 2" pitchFamily="18" charset="2"/>
              <a:buNone/>
            </a:pPr>
            <a:r>
              <a:rPr lang="en-US" sz="1200" smtClean="0"/>
              <a:t>Last name, First Initial. (Year). </a:t>
            </a:r>
            <a:r>
              <a:rPr lang="en-US" sz="1200" i="1" smtClean="0"/>
              <a:t>Book title: Subtitle.</a:t>
            </a:r>
            <a:r>
              <a:rPr lang="en-US" sz="1200" smtClean="0"/>
              <a:t> (Edition) [if other than the 1st]. Place:    Publisher.</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Arking, R. (2006). </a:t>
            </a:r>
            <a:r>
              <a:rPr lang="en-US" sz="1200" i="1" smtClean="0"/>
              <a:t>The biology of aging: Observations and principles</a:t>
            </a:r>
            <a:r>
              <a:rPr lang="en-US" sz="1200" smtClean="0"/>
              <a:t> (3rd ed.). New York, NY: Oxford University Press.</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Culliney, J. L. (2006). </a:t>
            </a:r>
            <a:r>
              <a:rPr lang="en-US" sz="1200" i="1" smtClean="0"/>
              <a:t>Islands in a far sea: The fate of nature in Hawai'i</a:t>
            </a:r>
            <a:r>
              <a:rPr lang="en-US" sz="1200" smtClean="0"/>
              <a:t> (Rev. ed.). Honolulu, HI: University of Hawai'i  </a:t>
            </a:r>
          </a:p>
          <a:p>
            <a:pPr marL="0" indent="0" eaLnBrk="1" hangingPunct="1">
              <a:buFont typeface="Wingdings 2" pitchFamily="18" charset="2"/>
              <a:buNone/>
            </a:pPr>
            <a:r>
              <a:rPr lang="en-US" sz="1200" smtClean="0"/>
              <a:t>              Press.</a:t>
            </a:r>
          </a:p>
          <a:p>
            <a:pPr marL="0" indent="0" eaLnBrk="1" hangingPunct="1">
              <a:buFont typeface="Wingdings 2" pitchFamily="18" charset="2"/>
              <a:buNone/>
            </a:pPr>
            <a:r>
              <a:rPr lang="en-US" sz="1200" smtClean="0"/>
              <a:t>Jans, N. (1993). </a:t>
            </a:r>
            <a:r>
              <a:rPr lang="en-US" sz="1200" i="1" smtClean="0"/>
              <a:t>The last light breaking: Life among Alaska's Inupiat Eskimos</a:t>
            </a:r>
            <a:r>
              <a:rPr lang="en-US" sz="1200" smtClean="0"/>
              <a:t>. Anchorage, AK: Alaska Northwest Books.</a:t>
            </a:r>
          </a:p>
          <a:p>
            <a:pPr marL="0" indent="0" eaLnBrk="1" hangingPunct="1">
              <a:buFont typeface="Wingdings 2" pitchFamily="18" charset="2"/>
              <a:buNone/>
            </a:pPr>
            <a:endParaRPr lang="en-US" sz="1200" smtClean="0"/>
          </a:p>
          <a:p>
            <a:pPr marL="0" indent="0" eaLnBrk="1" hangingPunct="1">
              <a:buFont typeface="Wingdings 2" pitchFamily="18" charset="2"/>
              <a:buNone/>
            </a:pPr>
            <a:r>
              <a:rPr lang="en-US" sz="1200" smtClean="0"/>
              <a:t>Miller, J., &amp; Smith, T. (Eds.). (1996). </a:t>
            </a:r>
            <a:r>
              <a:rPr lang="en-US" sz="1200" i="1" smtClean="0"/>
              <a:t>Cape Cod stories: Tales from Cape Cod, Nantucket, and Martha's Vineyard</a:t>
            </a:r>
            <a:r>
              <a:rPr lang="en-US" sz="1200" smtClean="0"/>
              <a:t>. San </a:t>
            </a:r>
          </a:p>
          <a:p>
            <a:pPr marL="0" indent="0" eaLnBrk="1" hangingPunct="1">
              <a:buFont typeface="Wingdings 2" pitchFamily="18" charset="2"/>
              <a:buNone/>
            </a:pPr>
            <a:r>
              <a:rPr lang="en-US" sz="1200" smtClean="0"/>
              <a:t>             Francisco, CA: Chronicle Books.</a:t>
            </a:r>
          </a:p>
          <a:p>
            <a:pPr marL="0" indent="0" eaLnBrk="1" hangingPunct="1">
              <a:buFont typeface="Wingdings 2" pitchFamily="18" charset="2"/>
              <a:buNone/>
            </a:pPr>
            <a:endParaRPr lang="en-US" sz="1200" smtClean="0"/>
          </a:p>
          <a:p>
            <a:pPr marL="0" indent="0" eaLnBrk="1" hangingPunct="1">
              <a:buFont typeface="Wingdings 2" pitchFamily="18" charset="2"/>
              <a:buNone/>
            </a:pPr>
            <a:endParaRPr lang="en-US" sz="1200" smtClean="0"/>
          </a:p>
          <a:p>
            <a:pPr marL="0" indent="0" eaLnBrk="1" hangingPunct="1">
              <a:buFont typeface="Wingdings 2" pitchFamily="18" charset="2"/>
              <a:buNone/>
            </a:pPr>
            <a:endParaRPr lang="en-US" sz="1200" smtClean="0"/>
          </a:p>
          <a:p>
            <a:pPr marL="0" indent="0" eaLnBrk="1" hangingPunct="1">
              <a:buFont typeface="Wingdings 2" pitchFamily="18" charset="2"/>
              <a:buNone/>
            </a:pPr>
            <a:endParaRPr lang="en-US" sz="12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z="3000" b="1" smtClean="0">
                <a:solidFill>
                  <a:srgbClr val="7B9899"/>
                </a:solidFill>
              </a:rPr>
              <a:t/>
            </a:r>
            <a:br>
              <a:rPr lang="en-US" sz="3000" b="1" smtClean="0">
                <a:solidFill>
                  <a:srgbClr val="7B9899"/>
                </a:solidFill>
              </a:rPr>
            </a:br>
            <a:r>
              <a:rPr lang="en-US" sz="3000" b="1" smtClean="0">
                <a:solidFill>
                  <a:srgbClr val="7B9899"/>
                </a:solidFill>
              </a:rPr>
              <a:t>How to Narrow or Broaden Your Topic</a:t>
            </a:r>
            <a:endParaRPr lang="en-US" sz="3000" smtClean="0">
              <a:solidFill>
                <a:srgbClr val="7B9899"/>
              </a:solidFill>
            </a:endParaRPr>
          </a:p>
        </p:txBody>
      </p:sp>
      <p:sp>
        <p:nvSpPr>
          <p:cNvPr id="15363" name="Content Placeholder 2"/>
          <p:cNvSpPr>
            <a:spLocks noGrp="1"/>
          </p:cNvSpPr>
          <p:nvPr>
            <p:ph sz="quarter" idx="1"/>
          </p:nvPr>
        </p:nvSpPr>
        <p:spPr>
          <a:xfrm>
            <a:off x="301625" y="1527175"/>
            <a:ext cx="8504238" cy="4572000"/>
          </a:xfrm>
        </p:spPr>
        <p:txBody>
          <a:bodyPr/>
          <a:lstStyle/>
          <a:p>
            <a:pPr eaLnBrk="1" hangingPunct="1"/>
            <a:r>
              <a:rPr lang="en-US" smtClean="0"/>
              <a:t>Try to be open and flexible with your topic.</a:t>
            </a:r>
          </a:p>
          <a:p>
            <a:pPr eaLnBrk="1" hangingPunct="1"/>
            <a:endParaRPr lang="en-US" smtClean="0"/>
          </a:p>
          <a:p>
            <a:pPr eaLnBrk="1" hangingPunct="1"/>
            <a:r>
              <a:rPr lang="en-US" smtClean="0"/>
              <a:t>If the topic is too broad you will find too much information and will need to narrow the focus.</a:t>
            </a:r>
          </a:p>
          <a:p>
            <a:pPr eaLnBrk="1" hangingPunct="1"/>
            <a:endParaRPr lang="en-US" smtClean="0"/>
          </a:p>
          <a:p>
            <a:pPr eaLnBrk="1" hangingPunct="1"/>
            <a:r>
              <a:rPr lang="en-US" smtClean="0"/>
              <a:t>If it is too specific or narrow, it will be difficult finding enough information to write a paper.</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solidFill>
                  <a:srgbClr val="7B9899"/>
                </a:solidFill>
              </a:rPr>
              <a:t>Topic Ideas</a:t>
            </a:r>
          </a:p>
        </p:txBody>
      </p:sp>
      <p:sp>
        <p:nvSpPr>
          <p:cNvPr id="16387" name="Content Placeholder 2"/>
          <p:cNvSpPr>
            <a:spLocks noGrp="1"/>
          </p:cNvSpPr>
          <p:nvPr>
            <p:ph sz="quarter" idx="1"/>
          </p:nvPr>
        </p:nvSpPr>
        <p:spPr>
          <a:xfrm>
            <a:off x="301625" y="1527175"/>
            <a:ext cx="2441575" cy="4492625"/>
          </a:xfrm>
        </p:spPr>
        <p:txBody>
          <a:bodyPr/>
          <a:lstStyle/>
          <a:p>
            <a:pPr eaLnBrk="1" hangingPunct="1"/>
            <a:r>
              <a:rPr lang="en-US" sz="1400" smtClean="0"/>
              <a:t>Abstinence</a:t>
            </a:r>
          </a:p>
          <a:p>
            <a:pPr eaLnBrk="1" hangingPunct="1"/>
            <a:r>
              <a:rPr lang="en-US" sz="1400" smtClean="0"/>
              <a:t>Affirmative action</a:t>
            </a:r>
          </a:p>
          <a:p>
            <a:pPr eaLnBrk="1" hangingPunct="1"/>
            <a:r>
              <a:rPr lang="en-US" sz="1400" smtClean="0"/>
              <a:t>Age discrimination</a:t>
            </a:r>
          </a:p>
          <a:p>
            <a:pPr eaLnBrk="1" hangingPunct="1"/>
            <a:r>
              <a:rPr lang="en-US" sz="1400" smtClean="0"/>
              <a:t>AIDS</a:t>
            </a:r>
          </a:p>
          <a:p>
            <a:pPr eaLnBrk="1" hangingPunct="1"/>
            <a:r>
              <a:rPr lang="en-US" sz="1400" smtClean="0"/>
              <a:t>Alternative fuel sources</a:t>
            </a:r>
          </a:p>
          <a:p>
            <a:pPr eaLnBrk="1" hangingPunct="1"/>
            <a:r>
              <a:rPr lang="en-US" sz="1400" smtClean="0"/>
              <a:t>Animal rights</a:t>
            </a:r>
          </a:p>
          <a:p>
            <a:pPr eaLnBrk="1" hangingPunct="1"/>
            <a:r>
              <a:rPr lang="en-US" sz="1400" smtClean="0"/>
              <a:t>Anorexia</a:t>
            </a:r>
          </a:p>
          <a:p>
            <a:pPr eaLnBrk="1" hangingPunct="1"/>
            <a:r>
              <a:rPr lang="en-US" sz="1400" smtClean="0"/>
              <a:t>Artificial insemination</a:t>
            </a:r>
          </a:p>
          <a:p>
            <a:pPr eaLnBrk="1" hangingPunct="1"/>
            <a:r>
              <a:rPr lang="en-US" sz="1400" smtClean="0"/>
              <a:t>Battered wife syndrome</a:t>
            </a:r>
          </a:p>
          <a:p>
            <a:pPr eaLnBrk="1" hangingPunct="1"/>
            <a:r>
              <a:rPr lang="en-US" sz="1400" smtClean="0"/>
              <a:t>Bilingual education</a:t>
            </a:r>
          </a:p>
          <a:p>
            <a:pPr eaLnBrk="1" hangingPunct="1"/>
            <a:r>
              <a:rPr lang="en-US" sz="1400" smtClean="0"/>
              <a:t>Biotech foods</a:t>
            </a:r>
          </a:p>
          <a:p>
            <a:pPr eaLnBrk="1" hangingPunct="1"/>
            <a:r>
              <a:rPr lang="en-US" sz="1400" smtClean="0"/>
              <a:t>Bioterrorism</a:t>
            </a:r>
          </a:p>
          <a:p>
            <a:pPr eaLnBrk="1" hangingPunct="1"/>
            <a:r>
              <a:rPr lang="en-US" sz="1400" smtClean="0"/>
              <a:t>Birth control choices</a:t>
            </a:r>
          </a:p>
          <a:p>
            <a:pPr eaLnBrk="1" hangingPunct="1"/>
            <a:r>
              <a:rPr lang="en-US" sz="1400" smtClean="0"/>
              <a:t>Bulimia</a:t>
            </a:r>
          </a:p>
          <a:p>
            <a:pPr eaLnBrk="1" hangingPunct="1"/>
            <a:r>
              <a:rPr lang="en-US" sz="1400" smtClean="0"/>
              <a:t>Caffeine addiction</a:t>
            </a:r>
          </a:p>
          <a:p>
            <a:pPr eaLnBrk="1" hangingPunct="1"/>
            <a:r>
              <a:rPr lang="en-US" sz="1400" smtClean="0"/>
              <a:t>Capital punishment</a:t>
            </a:r>
          </a:p>
          <a:p>
            <a:pPr eaLnBrk="1" hangingPunct="1"/>
            <a:r>
              <a:rPr lang="en-US" sz="1400" smtClean="0"/>
              <a:t>Cell phone safety</a:t>
            </a:r>
          </a:p>
        </p:txBody>
      </p:sp>
      <p:sp>
        <p:nvSpPr>
          <p:cNvPr id="4" name="Content Placeholder 2"/>
          <p:cNvSpPr txBox="1">
            <a:spLocks/>
          </p:cNvSpPr>
          <p:nvPr/>
        </p:nvSpPr>
        <p:spPr>
          <a:xfrm>
            <a:off x="2932113" y="1600200"/>
            <a:ext cx="2441575" cy="4492625"/>
          </a:xfrm>
          <a:prstGeom prst="rect">
            <a:avLst/>
          </a:prstGeom>
        </p:spPr>
        <p:txBody>
          <a:bodyPr>
            <a:normAutofit/>
          </a:bodyPr>
          <a:lstStyle>
            <a:lvl1pPr marL="273050" indent="-273050"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lnSpc>
                <a:spcPct val="80000"/>
              </a:lnSpc>
              <a:spcBef>
                <a:spcPct val="20000"/>
              </a:spcBef>
              <a:buClr>
                <a:schemeClr val="accent1"/>
              </a:buClr>
              <a:buSzPct val="85000"/>
              <a:buFont typeface="Wingdings 2" pitchFamily="18" charset="2"/>
              <a:buChar char=""/>
            </a:pPr>
            <a:r>
              <a:rPr lang="en-US" sz="1400"/>
              <a:t>Censorship</a:t>
            </a:r>
          </a:p>
          <a:p>
            <a:pPr eaLnBrk="1" hangingPunct="1">
              <a:lnSpc>
                <a:spcPct val="80000"/>
              </a:lnSpc>
              <a:spcBef>
                <a:spcPct val="20000"/>
              </a:spcBef>
              <a:buClr>
                <a:schemeClr val="accent1"/>
              </a:buClr>
              <a:buSzPct val="85000"/>
              <a:buFont typeface="Wingdings 2" pitchFamily="18" charset="2"/>
              <a:buChar char=""/>
            </a:pPr>
            <a:r>
              <a:rPr lang="en-US" sz="1400"/>
              <a:t>Child abuse </a:t>
            </a:r>
          </a:p>
          <a:p>
            <a:pPr eaLnBrk="1" hangingPunct="1">
              <a:lnSpc>
                <a:spcPct val="80000"/>
              </a:lnSpc>
              <a:spcBef>
                <a:spcPct val="20000"/>
              </a:spcBef>
              <a:buClr>
                <a:schemeClr val="accent1"/>
              </a:buClr>
              <a:buSzPct val="85000"/>
              <a:buFont typeface="Wingdings 2" pitchFamily="18" charset="2"/>
              <a:buChar char=""/>
            </a:pPr>
            <a:r>
              <a:rPr lang="en-US" sz="1400"/>
              <a:t>Child labor/Sweatshops</a:t>
            </a:r>
          </a:p>
          <a:p>
            <a:pPr eaLnBrk="1" hangingPunct="1">
              <a:lnSpc>
                <a:spcPct val="80000"/>
              </a:lnSpc>
              <a:spcBef>
                <a:spcPct val="20000"/>
              </a:spcBef>
              <a:buClr>
                <a:schemeClr val="accent1"/>
              </a:buClr>
              <a:buSzPct val="85000"/>
              <a:buFont typeface="Wingdings 2" pitchFamily="18" charset="2"/>
              <a:buChar char=""/>
            </a:pPr>
            <a:r>
              <a:rPr lang="en-US" sz="1400"/>
              <a:t>Child pornography laws</a:t>
            </a:r>
          </a:p>
          <a:p>
            <a:pPr eaLnBrk="1" hangingPunct="1">
              <a:lnSpc>
                <a:spcPct val="80000"/>
              </a:lnSpc>
              <a:spcBef>
                <a:spcPct val="20000"/>
              </a:spcBef>
              <a:buClr>
                <a:schemeClr val="accent1"/>
              </a:buClr>
              <a:buSzPct val="85000"/>
              <a:buFont typeface="Wingdings 2" pitchFamily="18" charset="2"/>
              <a:buChar char=""/>
            </a:pPr>
            <a:r>
              <a:rPr lang="en-US" sz="1400"/>
              <a:t>Cloning</a:t>
            </a:r>
          </a:p>
          <a:p>
            <a:pPr eaLnBrk="1" hangingPunct="1">
              <a:lnSpc>
                <a:spcPct val="80000"/>
              </a:lnSpc>
              <a:spcBef>
                <a:spcPct val="20000"/>
              </a:spcBef>
              <a:buClr>
                <a:schemeClr val="accent1"/>
              </a:buClr>
              <a:buSzPct val="85000"/>
              <a:buFont typeface="Wingdings 2" pitchFamily="18" charset="2"/>
              <a:buChar char=""/>
            </a:pPr>
            <a:r>
              <a:rPr lang="en-US" sz="1400"/>
              <a:t>Community notification laws</a:t>
            </a:r>
          </a:p>
          <a:p>
            <a:pPr eaLnBrk="1" hangingPunct="1">
              <a:lnSpc>
                <a:spcPct val="80000"/>
              </a:lnSpc>
              <a:spcBef>
                <a:spcPct val="20000"/>
              </a:spcBef>
              <a:buClr>
                <a:schemeClr val="accent1"/>
              </a:buClr>
              <a:buSzPct val="85000"/>
              <a:buFont typeface="Wingdings 2" pitchFamily="18" charset="2"/>
              <a:buChar char=""/>
            </a:pPr>
            <a:r>
              <a:rPr lang="en-US" sz="1400"/>
              <a:t>Computer crimes</a:t>
            </a:r>
          </a:p>
          <a:p>
            <a:pPr eaLnBrk="1" hangingPunct="1">
              <a:lnSpc>
                <a:spcPct val="80000"/>
              </a:lnSpc>
              <a:spcBef>
                <a:spcPct val="20000"/>
              </a:spcBef>
              <a:buClr>
                <a:schemeClr val="accent1"/>
              </a:buClr>
              <a:buSzPct val="85000"/>
              <a:buFont typeface="Wingdings 2" pitchFamily="18" charset="2"/>
              <a:buChar char=""/>
            </a:pPr>
            <a:r>
              <a:rPr lang="en-US" sz="1400"/>
              <a:t>Cults</a:t>
            </a:r>
          </a:p>
          <a:p>
            <a:pPr eaLnBrk="1" hangingPunct="1">
              <a:lnSpc>
                <a:spcPct val="80000"/>
              </a:lnSpc>
              <a:spcBef>
                <a:spcPct val="20000"/>
              </a:spcBef>
              <a:buClr>
                <a:schemeClr val="accent1"/>
              </a:buClr>
              <a:buSzPct val="85000"/>
              <a:buFont typeface="Wingdings 2" pitchFamily="18" charset="2"/>
              <a:buChar char=""/>
            </a:pPr>
            <a:r>
              <a:rPr lang="en-US" sz="1400"/>
              <a:t>DNA research</a:t>
            </a:r>
          </a:p>
          <a:p>
            <a:pPr eaLnBrk="1" hangingPunct="1">
              <a:lnSpc>
                <a:spcPct val="80000"/>
              </a:lnSpc>
              <a:spcBef>
                <a:spcPct val="20000"/>
              </a:spcBef>
              <a:buClr>
                <a:schemeClr val="accent1"/>
              </a:buClr>
              <a:buSzPct val="85000"/>
              <a:buFont typeface="Wingdings 2" pitchFamily="18" charset="2"/>
              <a:buChar char=""/>
            </a:pPr>
            <a:r>
              <a:rPr lang="en-US" sz="1400"/>
              <a:t>Date rape</a:t>
            </a:r>
          </a:p>
          <a:p>
            <a:pPr eaLnBrk="1" hangingPunct="1">
              <a:lnSpc>
                <a:spcPct val="80000"/>
              </a:lnSpc>
              <a:spcBef>
                <a:spcPct val="20000"/>
              </a:spcBef>
              <a:buClr>
                <a:schemeClr val="accent1"/>
              </a:buClr>
              <a:buSzPct val="85000"/>
              <a:buFont typeface="Wingdings 2" pitchFamily="18" charset="2"/>
              <a:buChar char=""/>
            </a:pPr>
            <a:r>
              <a:rPr lang="en-US" sz="1400"/>
              <a:t>Defense budget</a:t>
            </a:r>
          </a:p>
          <a:p>
            <a:pPr eaLnBrk="1" hangingPunct="1">
              <a:lnSpc>
                <a:spcPct val="80000"/>
              </a:lnSpc>
              <a:spcBef>
                <a:spcPct val="20000"/>
              </a:spcBef>
              <a:buClr>
                <a:schemeClr val="accent1"/>
              </a:buClr>
              <a:buSzPct val="85000"/>
              <a:buFont typeface="Wingdings 2" pitchFamily="18" charset="2"/>
              <a:buChar char=""/>
            </a:pPr>
            <a:r>
              <a:rPr lang="en-US" sz="1400"/>
              <a:t>Deforestation</a:t>
            </a:r>
          </a:p>
          <a:p>
            <a:pPr eaLnBrk="1" hangingPunct="1">
              <a:lnSpc>
                <a:spcPct val="80000"/>
              </a:lnSpc>
              <a:spcBef>
                <a:spcPct val="20000"/>
              </a:spcBef>
              <a:buClr>
                <a:schemeClr val="accent1"/>
              </a:buClr>
              <a:buSzPct val="85000"/>
              <a:buFont typeface="Wingdings 2" pitchFamily="18" charset="2"/>
              <a:buChar char=""/>
            </a:pPr>
            <a:r>
              <a:rPr lang="en-US" sz="1400"/>
              <a:t>Diabetes epidemic</a:t>
            </a:r>
          </a:p>
          <a:p>
            <a:pPr eaLnBrk="1" hangingPunct="1">
              <a:lnSpc>
                <a:spcPct val="80000"/>
              </a:lnSpc>
              <a:spcBef>
                <a:spcPct val="20000"/>
              </a:spcBef>
              <a:buClr>
                <a:schemeClr val="accent1"/>
              </a:buClr>
              <a:buSzPct val="85000"/>
              <a:buFont typeface="Wingdings 2" pitchFamily="18" charset="2"/>
              <a:buChar char=""/>
            </a:pPr>
            <a:r>
              <a:rPr lang="en-US" sz="1400"/>
              <a:t>Distance education</a:t>
            </a:r>
          </a:p>
          <a:p>
            <a:pPr eaLnBrk="1" hangingPunct="1">
              <a:lnSpc>
                <a:spcPct val="80000"/>
              </a:lnSpc>
              <a:spcBef>
                <a:spcPct val="20000"/>
              </a:spcBef>
              <a:buClr>
                <a:schemeClr val="accent1"/>
              </a:buClr>
              <a:buSzPct val="85000"/>
              <a:buFont typeface="Wingdings 2" pitchFamily="18" charset="2"/>
              <a:buChar char=""/>
            </a:pPr>
            <a:r>
              <a:rPr lang="en-US" sz="1400"/>
              <a:t>Domestic violence</a:t>
            </a:r>
          </a:p>
          <a:p>
            <a:pPr eaLnBrk="1" hangingPunct="1">
              <a:lnSpc>
                <a:spcPct val="80000"/>
              </a:lnSpc>
              <a:spcBef>
                <a:spcPct val="20000"/>
              </a:spcBef>
              <a:buClr>
                <a:schemeClr val="accent1"/>
              </a:buClr>
              <a:buSzPct val="85000"/>
              <a:buFont typeface="Wingdings 2" pitchFamily="18" charset="2"/>
              <a:buChar char=""/>
            </a:pPr>
            <a:r>
              <a:rPr lang="en-US" sz="1400"/>
              <a:t>Drug testing</a:t>
            </a:r>
          </a:p>
          <a:p>
            <a:pPr eaLnBrk="1" hangingPunct="1">
              <a:lnSpc>
                <a:spcPct val="80000"/>
              </a:lnSpc>
              <a:spcBef>
                <a:spcPct val="20000"/>
              </a:spcBef>
              <a:buClr>
                <a:schemeClr val="accent1"/>
              </a:buClr>
              <a:buSzPct val="85000"/>
              <a:buFont typeface="Wingdings 2" pitchFamily="18" charset="2"/>
              <a:buChar char=""/>
            </a:pPr>
            <a:r>
              <a:rPr lang="en-US" sz="1400"/>
              <a:t>Drugs &amp; pregnancy</a:t>
            </a:r>
          </a:p>
          <a:p>
            <a:pPr eaLnBrk="1" hangingPunct="1">
              <a:lnSpc>
                <a:spcPct val="80000"/>
              </a:lnSpc>
              <a:spcBef>
                <a:spcPct val="20000"/>
              </a:spcBef>
              <a:buClr>
                <a:schemeClr val="accent1"/>
              </a:buClr>
              <a:buSzPct val="85000"/>
              <a:buFont typeface="Wingdings 2" pitchFamily="18" charset="2"/>
              <a:buChar char=""/>
            </a:pPr>
            <a:r>
              <a:rPr lang="en-US" sz="1400"/>
              <a:t>Electronic commerce</a:t>
            </a:r>
          </a:p>
          <a:p>
            <a:pPr eaLnBrk="1" hangingPunct="1">
              <a:lnSpc>
                <a:spcPct val="80000"/>
              </a:lnSpc>
              <a:spcBef>
                <a:spcPct val="20000"/>
              </a:spcBef>
              <a:buClr>
                <a:schemeClr val="accent1"/>
              </a:buClr>
              <a:buSzPct val="85000"/>
              <a:buFont typeface="Wingdings 2" pitchFamily="18" charset="2"/>
              <a:buChar char=""/>
            </a:pPr>
            <a:r>
              <a:rPr lang="en-US" sz="1400"/>
              <a:t>Electronic monitoring</a:t>
            </a:r>
          </a:p>
          <a:p>
            <a:pPr eaLnBrk="1" hangingPunct="1">
              <a:lnSpc>
                <a:spcPct val="80000"/>
              </a:lnSpc>
              <a:spcBef>
                <a:spcPct val="20000"/>
              </a:spcBef>
              <a:buClr>
                <a:schemeClr val="accent1"/>
              </a:buClr>
              <a:buSzPct val="85000"/>
              <a:buFont typeface="Wingdings 2" pitchFamily="18" charset="2"/>
              <a:buChar char=""/>
            </a:pPr>
            <a:endParaRPr lang="en-US" sz="1300"/>
          </a:p>
        </p:txBody>
      </p:sp>
      <p:sp>
        <p:nvSpPr>
          <p:cNvPr id="16389" name="Content Placeholder 2"/>
          <p:cNvSpPr txBox="1">
            <a:spLocks/>
          </p:cNvSpPr>
          <p:nvPr/>
        </p:nvSpPr>
        <p:spPr bwMode="auto">
          <a:xfrm>
            <a:off x="5943600" y="1600200"/>
            <a:ext cx="2441575" cy="449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eaLnBrk="1" hangingPunct="1">
              <a:spcBef>
                <a:spcPct val="20000"/>
              </a:spcBef>
              <a:buClr>
                <a:schemeClr val="accent1"/>
              </a:buClr>
              <a:buSzPct val="85000"/>
              <a:buFont typeface="Wingdings 2" pitchFamily="18" charset="2"/>
              <a:buChar char=""/>
            </a:pPr>
            <a:r>
              <a:rPr lang="en-US" sz="1400"/>
              <a:t>Freedom of Information</a:t>
            </a:r>
            <a:br>
              <a:rPr lang="en-US" sz="1400"/>
            </a:br>
            <a:r>
              <a:rPr lang="en-US" sz="1400"/>
              <a:t>Freedom of the Press</a:t>
            </a:r>
            <a:br>
              <a:rPr lang="en-US" sz="1400"/>
            </a:br>
            <a:r>
              <a:rPr lang="en-US" sz="1400"/>
              <a:t>Frozen embryos</a:t>
            </a:r>
            <a:br>
              <a:rPr lang="en-US" sz="1400"/>
            </a:br>
            <a:r>
              <a:rPr lang="en-US" sz="1400"/>
              <a:t>Gambling</a:t>
            </a:r>
            <a:br>
              <a:rPr lang="en-US" sz="1400"/>
            </a:br>
            <a:r>
              <a:rPr lang="en-US" sz="1400"/>
              <a:t>Gangs</a:t>
            </a:r>
            <a:br>
              <a:rPr lang="en-US" sz="1400"/>
            </a:br>
            <a:r>
              <a:rPr lang="en-US" sz="1400"/>
              <a:t>Gay/Lesbian marriage</a:t>
            </a:r>
            <a:br>
              <a:rPr lang="en-US" sz="1400"/>
            </a:br>
            <a:r>
              <a:rPr lang="en-US" sz="1400"/>
              <a:t>Gay/Lesbian parenting</a:t>
            </a:r>
            <a:br>
              <a:rPr lang="en-US" sz="1400"/>
            </a:br>
            <a:r>
              <a:rPr lang="en-US" sz="1400"/>
              <a:t>Gender equity</a:t>
            </a:r>
            <a:br>
              <a:rPr lang="en-US" sz="1400"/>
            </a:br>
            <a:r>
              <a:rPr lang="en-US" sz="1400"/>
              <a:t>Genetic engineering</a:t>
            </a:r>
            <a:br>
              <a:rPr lang="en-US" sz="1400"/>
            </a:br>
            <a:r>
              <a:rPr lang="en-US" sz="1400"/>
              <a:t>Glass ceiling</a:t>
            </a:r>
            <a:br>
              <a:rPr lang="en-US" sz="1400"/>
            </a:br>
            <a:r>
              <a:rPr lang="en-US" sz="1400"/>
              <a:t>Global warming</a:t>
            </a:r>
            <a:br>
              <a:rPr lang="en-US" sz="1400"/>
            </a:br>
            <a:r>
              <a:rPr lang="en-US" sz="1400"/>
              <a:t>Globalization</a:t>
            </a:r>
            <a:br>
              <a:rPr lang="en-US" sz="1400"/>
            </a:br>
            <a:r>
              <a:rPr lang="en-US" sz="1400"/>
              <a:t>Gun control</a:t>
            </a:r>
            <a:br>
              <a:rPr lang="en-US" sz="1400"/>
            </a:br>
            <a:r>
              <a:rPr lang="en-US" sz="1400"/>
              <a:t>Hate crimes</a:t>
            </a:r>
            <a:br>
              <a:rPr lang="en-US" sz="1400"/>
            </a:br>
            <a:r>
              <a:rPr lang="en-US" sz="1400"/>
              <a:t>Hazardous wastes</a:t>
            </a:r>
            <a:br>
              <a:rPr lang="en-US" sz="1400"/>
            </a:br>
            <a:r>
              <a:rPr lang="en-US" sz="1400"/>
              <a:t>Health care reform</a:t>
            </a:r>
            <a:br>
              <a:rPr lang="en-US" sz="1400"/>
            </a:br>
            <a:r>
              <a:rPr lang="en-US" sz="1400"/>
              <a:t>H.M.O.s</a:t>
            </a:r>
            <a:br>
              <a:rPr lang="en-US" sz="1400"/>
            </a:br>
            <a:r>
              <a:rPr lang="en-US" sz="1400"/>
              <a:t>Illegal aliens</a:t>
            </a:r>
            <a:br>
              <a:rPr lang="en-US" sz="1400"/>
            </a:br>
            <a:r>
              <a:rPr lang="en-US" sz="1400"/>
              <a:t>Illiteracy</a:t>
            </a:r>
            <a:br>
              <a:rPr lang="en-US" sz="1400"/>
            </a:br>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solidFill>
                  <a:srgbClr val="7B9899"/>
                </a:solidFill>
              </a:rPr>
              <a:t>Narrowing a Topic Exercise</a:t>
            </a:r>
          </a:p>
        </p:txBody>
      </p:sp>
      <p:sp>
        <p:nvSpPr>
          <p:cNvPr id="17411" name="Content Placeholder 2"/>
          <p:cNvSpPr>
            <a:spLocks noGrp="1"/>
          </p:cNvSpPr>
          <p:nvPr>
            <p:ph sz="quarter" idx="1"/>
          </p:nvPr>
        </p:nvSpPr>
        <p:spPr>
          <a:xfrm>
            <a:off x="301625" y="1527175"/>
            <a:ext cx="8504238" cy="4572000"/>
          </a:xfrm>
        </p:spPr>
        <p:txBody>
          <a:bodyPr/>
          <a:lstStyle/>
          <a:p>
            <a:pPr eaLnBrk="1" hangingPunct="1">
              <a:defRPr/>
            </a:pPr>
            <a:r>
              <a:rPr lang="en-US" dirty="0" smtClean="0"/>
              <a:t>Pick a topic idea from the list</a:t>
            </a:r>
          </a:p>
          <a:p>
            <a:pPr eaLnBrk="1" hangingPunct="1">
              <a:defRPr/>
            </a:pPr>
            <a:r>
              <a:rPr lang="en-US" dirty="0" smtClean="0"/>
              <a:t>Narrow down the topic to a more specific subject</a:t>
            </a:r>
          </a:p>
          <a:p>
            <a:pPr marL="0" indent="0" algn="ctr" eaLnBrk="1" hangingPunct="1">
              <a:buFont typeface="Wingdings 2" pitchFamily="18" charset="2"/>
              <a:buNone/>
              <a:defRPr/>
            </a:pPr>
            <a:r>
              <a:rPr lang="en-US" dirty="0" smtClean="0"/>
              <a:t>Example:</a:t>
            </a:r>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124200"/>
            <a:ext cx="6815138" cy="322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solidFill>
                  <a:srgbClr val="7B9899"/>
                </a:solidFill>
              </a:rPr>
              <a:t>Writing Argumentative Papers</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r>
              <a:rPr lang="en-US" sz="3200" smtClean="0"/>
              <a:t>Choose a topic which has at least two sides</a:t>
            </a:r>
          </a:p>
          <a:p>
            <a:pPr eaLnBrk="1" hangingPunct="1"/>
            <a:r>
              <a:rPr lang="en-US" sz="3200" smtClean="0"/>
              <a:t>Provide background to the issue to help the audience understand the debate</a:t>
            </a:r>
          </a:p>
          <a:p>
            <a:pPr eaLnBrk="1" hangingPunct="1"/>
            <a:r>
              <a:rPr lang="en-US" sz="3200" smtClean="0"/>
              <a:t>Use unbiased sources to defend your view with reason, accuracy, fairness and relevant evidence</a:t>
            </a:r>
          </a:p>
          <a:p>
            <a:pPr eaLnBrk="1" hangingPunct="1"/>
            <a:r>
              <a:rPr lang="en-US" sz="3200" smtClean="0"/>
              <a:t>Know and address your opposition</a:t>
            </a:r>
          </a:p>
          <a:p>
            <a:pPr eaLnBrk="1" hangingPunct="1"/>
            <a:r>
              <a:rPr lang="en-US" sz="3200" smtClean="0"/>
              <a:t>Present an impressive conclusion</a:t>
            </a:r>
          </a:p>
          <a:p>
            <a:pPr eaLnBrk="1" hangingPunct="1">
              <a:buFont typeface="Wingdings 2" pitchFamily="18" charset="2"/>
              <a:buNone/>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solidFill>
                  <a:srgbClr val="7B9899"/>
                </a:solidFill>
              </a:rPr>
              <a:t>Getting Started with Reference Material</a:t>
            </a:r>
          </a:p>
        </p:txBody>
      </p:sp>
      <p:sp>
        <p:nvSpPr>
          <p:cNvPr id="3" name="Content Placeholder 2"/>
          <p:cNvSpPr>
            <a:spLocks noGrp="1"/>
          </p:cNvSpPr>
          <p:nvPr>
            <p:ph sz="quarter" idx="1"/>
          </p:nvPr>
        </p:nvSpPr>
        <p:spPr>
          <a:xfrm>
            <a:off x="301625" y="1527175"/>
            <a:ext cx="8504238" cy="4797425"/>
          </a:xfrm>
        </p:spPr>
        <p:txBody>
          <a:bodyPr>
            <a:normAutofit/>
          </a:bodyPr>
          <a:lstStyle/>
          <a:p>
            <a:pPr eaLnBrk="1" hangingPunct="1"/>
            <a:r>
              <a:rPr lang="en-US" smtClean="0"/>
              <a:t>The Reference Section is located behind the  reference desk at both LBCC libraries.</a:t>
            </a:r>
          </a:p>
          <a:p>
            <a:pPr eaLnBrk="1" hangingPunct="1"/>
            <a:endParaRPr lang="en-US" smtClean="0"/>
          </a:p>
          <a:p>
            <a:pPr eaLnBrk="1" hangingPunct="1"/>
            <a:r>
              <a:rPr lang="en-US" smtClean="0"/>
              <a:t>Reference material can give an overview of topic and can help to narrow the topic down. </a:t>
            </a:r>
          </a:p>
          <a:p>
            <a:pPr eaLnBrk="1" hangingPunct="1">
              <a:buFont typeface="Wingdings 2" pitchFamily="18" charset="2"/>
              <a:buNone/>
            </a:pPr>
            <a:endParaRPr lang="en-US" smtClean="0"/>
          </a:p>
          <a:p>
            <a:pPr eaLnBrk="1" hangingPunct="1"/>
            <a:r>
              <a:rPr lang="en-US" smtClean="0"/>
              <a:t>Look for subject specific scholarly encyclopedias and dictionaries on your topic. </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solidFill>
                  <a:srgbClr val="7B9899"/>
                </a:solidFill>
              </a:rPr>
              <a:t>Argumentative Papers Reference Material</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z="2600" i="1" smtClean="0"/>
              <a:t>CQ Researcher</a:t>
            </a:r>
            <a:r>
              <a:rPr lang="en-US" sz="2600" smtClean="0"/>
              <a:t> - REF H35 .E35 latest 2 years at Reference Desk (also online database)</a:t>
            </a:r>
          </a:p>
          <a:p>
            <a:pPr eaLnBrk="1" hangingPunct="1"/>
            <a:r>
              <a:rPr lang="en-US" sz="2600" i="1" smtClean="0"/>
              <a:t>Facts on File</a:t>
            </a:r>
            <a:r>
              <a:rPr lang="en-US" sz="2600" smtClean="0"/>
              <a:t> --- REF D 410 .F3 (also online database)</a:t>
            </a:r>
          </a:p>
          <a:p>
            <a:pPr eaLnBrk="1" hangingPunct="1"/>
            <a:r>
              <a:rPr lang="en-US" sz="2600" i="1" smtClean="0"/>
              <a:t>Issues and Controversies on File </a:t>
            </a:r>
            <a:r>
              <a:rPr lang="en-US" sz="2600" smtClean="0"/>
              <a:t>- REF DESK D 410 .F3 (also online as part of Facts.com database)</a:t>
            </a:r>
          </a:p>
          <a:p>
            <a:pPr eaLnBrk="1" hangingPunct="1"/>
            <a:r>
              <a:rPr lang="en-US" sz="2600" i="1" smtClean="0"/>
              <a:t>Opposing Viewpoints Series </a:t>
            </a:r>
            <a:r>
              <a:rPr lang="en-US" sz="2600" smtClean="0"/>
              <a:t>- Throughout Circulating stacks and extra copies in REF (also online database)</a:t>
            </a:r>
          </a:p>
          <a:p>
            <a:pPr eaLnBrk="1" hangingPunct="1"/>
            <a:r>
              <a:rPr lang="en-US" sz="2600" i="1" smtClean="0"/>
              <a:t>Statistical Abstract of the United States</a:t>
            </a:r>
            <a:r>
              <a:rPr lang="en-US" sz="2600" smtClean="0"/>
              <a:t> -- REF HA 202 .S7 latest at Reference Desk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solidFill>
                  <a:srgbClr val="7B9899"/>
                </a:solidFill>
              </a:rPr>
              <a:t>Reference Books Examples</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80000"/>
              </a:lnSpc>
            </a:pPr>
            <a:r>
              <a:rPr lang="en-US" sz="2300" smtClean="0"/>
              <a:t>Dictionary of behavioral science.[1973]</a:t>
            </a:r>
            <a:br>
              <a:rPr lang="en-US" sz="2300" smtClean="0"/>
            </a:br>
            <a:r>
              <a:rPr lang="en-US" sz="2300" smtClean="0"/>
              <a:t>Book Shelves Call Number: BF31 .W64 1973</a:t>
            </a:r>
            <a:br>
              <a:rPr lang="en-US" sz="2300" smtClean="0"/>
            </a:br>
            <a:endParaRPr lang="en-US" sz="2300" smtClean="0"/>
          </a:p>
          <a:p>
            <a:pPr eaLnBrk="1" hangingPunct="1">
              <a:lnSpc>
                <a:spcPct val="80000"/>
              </a:lnSpc>
            </a:pPr>
            <a:r>
              <a:rPr lang="en-US" sz="2300" smtClean="0"/>
              <a:t>Dictionary of general psychology: basic terminology and key concepts. [1970] </a:t>
            </a:r>
            <a:br>
              <a:rPr lang="en-US" sz="2300" smtClean="0"/>
            </a:br>
            <a:r>
              <a:rPr lang="en-US" sz="2300" smtClean="0"/>
              <a:t>Reference Shelves Call Number: BF31 .H427</a:t>
            </a:r>
          </a:p>
          <a:p>
            <a:pPr eaLnBrk="1" hangingPunct="1">
              <a:lnSpc>
                <a:spcPct val="80000"/>
              </a:lnSpc>
            </a:pPr>
            <a:endParaRPr lang="en-US" sz="2300" smtClean="0"/>
          </a:p>
          <a:p>
            <a:pPr eaLnBrk="1" hangingPunct="1">
              <a:lnSpc>
                <a:spcPct val="80000"/>
              </a:lnSpc>
            </a:pPr>
            <a:r>
              <a:rPr lang="en-US" sz="2300" smtClean="0"/>
              <a:t>Handbook of psychological terms 1965. </a:t>
            </a:r>
            <a:br>
              <a:rPr lang="en-US" sz="2300" smtClean="0"/>
            </a:br>
            <a:r>
              <a:rPr lang="en-US" sz="2300" smtClean="0"/>
              <a:t>Reference Shelves Call Number: BF31 .H33 1965 </a:t>
            </a:r>
            <a:br>
              <a:rPr lang="en-US" sz="2300" smtClean="0"/>
            </a:br>
            <a:endParaRPr lang="en-US" sz="2300" smtClean="0"/>
          </a:p>
          <a:p>
            <a:pPr eaLnBrk="1" hangingPunct="1">
              <a:lnSpc>
                <a:spcPct val="80000"/>
              </a:lnSpc>
            </a:pPr>
            <a:r>
              <a:rPr lang="en-US" sz="2300" smtClean="0"/>
              <a:t>Encyclopedia of human behavior : psychology, psychiatry, and mental health. 1970. </a:t>
            </a:r>
            <a:br>
              <a:rPr lang="en-US" sz="2300" smtClean="0"/>
            </a:br>
            <a:r>
              <a:rPr lang="en-US" sz="2300" smtClean="0"/>
              <a:t>Book Shelves Call Number: BF31 .G </a:t>
            </a:r>
            <a:br>
              <a:rPr lang="en-US" sz="2300" smtClean="0"/>
            </a:br>
            <a:endParaRPr lang="en-US" sz="230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356</TotalTime>
  <Words>801</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Research Paper and Citation Workshop </vt:lpstr>
      <vt:lpstr>How to Narrow Your Topic</vt:lpstr>
      <vt:lpstr> How to Narrow or Broaden Your Topic</vt:lpstr>
      <vt:lpstr>Topic Ideas</vt:lpstr>
      <vt:lpstr>Narrowing a Topic Exercise</vt:lpstr>
      <vt:lpstr>Writing Argumentative Papers</vt:lpstr>
      <vt:lpstr>Getting Started with Reference Material</vt:lpstr>
      <vt:lpstr>Argumentative Papers Reference Material</vt:lpstr>
      <vt:lpstr>Reference Books Examples</vt:lpstr>
      <vt:lpstr>Search the Catalog for Reference Material</vt:lpstr>
      <vt:lpstr>Evaluating Web pages</vt:lpstr>
      <vt:lpstr>Webpage Exercise</vt:lpstr>
      <vt:lpstr>Having trouble getting started?</vt:lpstr>
      <vt:lpstr>Avoiding Plagiarism </vt:lpstr>
      <vt:lpstr>Consequences of Plagiarism</vt:lpstr>
      <vt:lpstr>How to Cite Sources </vt:lpstr>
      <vt:lpstr>MLA Style</vt:lpstr>
      <vt:lpstr>APA Style</vt:lpstr>
      <vt:lpstr>MLA Works Cited</vt:lpstr>
      <vt:lpstr>APA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Citation Workshop</dc:title>
  <dc:creator>Gab</dc:creator>
  <cp:lastModifiedBy>joy</cp:lastModifiedBy>
  <cp:revision>62</cp:revision>
  <dcterms:created xsi:type="dcterms:W3CDTF">2006-08-16T00:00:00Z</dcterms:created>
  <dcterms:modified xsi:type="dcterms:W3CDTF">2011-04-04T18:09:47Z</dcterms:modified>
</cp:coreProperties>
</file>